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Plus Jakarta Sans"/>
      <p:regular r:id="rId51"/>
      <p:bold r:id="rId52"/>
      <p:italic r:id="rId53"/>
      <p:boldItalic r:id="rId54"/>
    </p:embeddedFont>
    <p:embeddedFont>
      <p:font typeface="Work Sans"/>
      <p:regular r:id="rId55"/>
      <p:bold r:id="rId56"/>
      <p:italic r:id="rId57"/>
      <p:boldItalic r:id="rId58"/>
    </p:embeddedFont>
    <p:embeddedFont>
      <p:font typeface="Red Hat Display"/>
      <p:regular r:id="rId59"/>
      <p:bold r:id="rId60"/>
      <p:italic r:id="rId61"/>
      <p:boldItalic r:id="rId62"/>
    </p:embeddedFont>
    <p:embeddedFont>
      <p:font typeface="Albert Sans"/>
      <p:regular r:id="rId63"/>
      <p:bold r:id="rId64"/>
      <p:italic r:id="rId65"/>
      <p:boldItalic r:id="rId66"/>
    </p:embeddedFont>
    <p:embeddedFont>
      <p:font typeface="Nunito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Nunito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edHatDisplay-boldItalic.fntdata"/><Relationship Id="rId61" Type="http://schemas.openxmlformats.org/officeDocument/2006/relationships/font" Target="fonts/RedHatDisplay-italic.fntdata"/><Relationship Id="rId20" Type="http://schemas.openxmlformats.org/officeDocument/2006/relationships/slide" Target="slides/slide15.xml"/><Relationship Id="rId64" Type="http://schemas.openxmlformats.org/officeDocument/2006/relationships/font" Target="fonts/AlbertSans-bold.fntdata"/><Relationship Id="rId63" Type="http://schemas.openxmlformats.org/officeDocument/2006/relationships/font" Target="fonts/AlbertSans-regular.fntdata"/><Relationship Id="rId22" Type="http://schemas.openxmlformats.org/officeDocument/2006/relationships/slide" Target="slides/slide17.xml"/><Relationship Id="rId66" Type="http://schemas.openxmlformats.org/officeDocument/2006/relationships/font" Target="fonts/AlbertSans-boldItalic.fntdata"/><Relationship Id="rId21" Type="http://schemas.openxmlformats.org/officeDocument/2006/relationships/slide" Target="slides/slide16.xml"/><Relationship Id="rId65" Type="http://schemas.openxmlformats.org/officeDocument/2006/relationships/font" Target="fonts/AlbertSans-italic.fntdata"/><Relationship Id="rId24" Type="http://schemas.openxmlformats.org/officeDocument/2006/relationships/slide" Target="slides/slide19.xml"/><Relationship Id="rId68" Type="http://schemas.openxmlformats.org/officeDocument/2006/relationships/font" Target="fonts/NunitoSans-bold.fntdata"/><Relationship Id="rId23" Type="http://schemas.openxmlformats.org/officeDocument/2006/relationships/slide" Target="slides/slide18.xml"/><Relationship Id="rId67" Type="http://schemas.openxmlformats.org/officeDocument/2006/relationships/font" Target="fonts/NunitoSans-regular.fntdata"/><Relationship Id="rId60" Type="http://schemas.openxmlformats.org/officeDocument/2006/relationships/font" Target="fonts/RedHatDisplay-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usJakartaSans-regular.fntdata"/><Relationship Id="rId50" Type="http://schemas.openxmlformats.org/officeDocument/2006/relationships/slide" Target="slides/slide45.xml"/><Relationship Id="rId53" Type="http://schemas.openxmlformats.org/officeDocument/2006/relationships/font" Target="fonts/PlusJakartaSans-italic.fntdata"/><Relationship Id="rId52" Type="http://schemas.openxmlformats.org/officeDocument/2006/relationships/font" Target="fonts/PlusJakartaSans-bold.fntdata"/><Relationship Id="rId11" Type="http://schemas.openxmlformats.org/officeDocument/2006/relationships/slide" Target="slides/slide6.xml"/><Relationship Id="rId55" Type="http://schemas.openxmlformats.org/officeDocument/2006/relationships/font" Target="fonts/WorkSans-regular.fntdata"/><Relationship Id="rId10" Type="http://schemas.openxmlformats.org/officeDocument/2006/relationships/slide" Target="slides/slide5.xml"/><Relationship Id="rId54" Type="http://schemas.openxmlformats.org/officeDocument/2006/relationships/font" Target="fonts/PlusJakartaSans-boldItalic.fntdata"/><Relationship Id="rId13" Type="http://schemas.openxmlformats.org/officeDocument/2006/relationships/slide" Target="slides/slide8.xml"/><Relationship Id="rId57" Type="http://schemas.openxmlformats.org/officeDocument/2006/relationships/font" Target="fonts/WorkSans-italic.fntdata"/><Relationship Id="rId12" Type="http://schemas.openxmlformats.org/officeDocument/2006/relationships/slide" Target="slides/slide7.xml"/><Relationship Id="rId56" Type="http://schemas.openxmlformats.org/officeDocument/2006/relationships/font" Target="fonts/WorkSans-bold.fntdata"/><Relationship Id="rId15" Type="http://schemas.openxmlformats.org/officeDocument/2006/relationships/slide" Target="slides/slide10.xml"/><Relationship Id="rId59" Type="http://schemas.openxmlformats.org/officeDocument/2006/relationships/font" Target="fonts/RedHatDisplay-regular.fntdata"/><Relationship Id="rId14" Type="http://schemas.openxmlformats.org/officeDocument/2006/relationships/slide" Target="slides/slide9.xml"/><Relationship Id="rId58" Type="http://schemas.openxmlformats.org/officeDocument/2006/relationships/font" Target="fonts/Work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a461526f98_9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a461526f98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b807b792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b807b792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see how the components of the system interact eachother to handle the query of user in this functional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User sent input possibly has images and pdf -&gt; orchestrator are an agentic planner of the system : applied some design pattern such as CoT and ReAct to plainning the strategy to answer the query, decide which actions should be done: -&gt; call the memory to retrieve the relevant history of the chat -&gt; parsing extracting useful information from input -&gt; call the RAG to retrieve relevant internal fact data -&gt; call Model Context Protocol server to using some useful tools such as websearch, call external apis … -&gt; contexts will be aggregated by orchestrator-&gt; entire the reasoning process will be tracked by explanation services to allow explain the reasoning and the source of used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relevant context will be sent to prompt construction and be enhanced by persona traits -&gt; stick llm model with particular persona during the generation answer and avoid hallucination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afa17a9b1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afa17a9b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 the persona extractions pipeline, i will present like the follow of the diagram basically, from raw data -&gt; parsing to get data of eachpage -&gt; using vllm model to extract useful data from page -&gt; transform it into more structure data called indicators, indicators are stagements and mectrics which related to persona of customer segmentation -&gt; aggreage indicators of each persona and sent to llm model to resasoning generate the structure data discribe for the persona such as style, value, behavior, priorities, ... -&gt; apply this structure data for prompt tuning to align pretrain model with a specific persona</a:t>
            </a:r>
            <a:br>
              <a:rPr lang="en-GB"/>
            </a:br>
            <a:br>
              <a:rPr lang="en-GB"/>
            </a:br>
            <a:r>
              <a:rPr lang="en-GB"/>
              <a:t>we assume that generation llm model trained on massive data which contains multiple different personas. prompt engineering applied here helps to activate the specific persona we want the model to stick with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b4e45b84f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b4e45b84f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b472e89fb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b472e89fb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WSGI (web server gateway interface)  is synchronous, handling one request at a time, and blocking execution until processing is complete. ASGI is asynchronous, handling multiple requests concurrently without blocking other requests.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b47457b7a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b47457b7a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b47457b7ad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b47457b7ad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b47457b7ad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b47457b7ad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b4e45b84f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b4e45b84f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b4819b38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b4819b38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b47457b7ad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b47457b7ad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b4a3a7ca1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b4a3a7ca1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b4e45b84ff_5_3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b4e45b84ff_5_3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evaluation methodologies for four critical components of the Lavazza AI Personas system</a:t>
            </a:r>
            <a:br>
              <a:rPr lang="en-GB"/>
            </a:br>
            <a:br>
              <a:rPr lang="en-GB"/>
            </a:br>
            <a:r>
              <a:rPr lang="en-GB"/>
              <a:t>1.Persona Extraction Pipeline - Validates extraction of persona indicators/metrics from PDF documents</a:t>
            </a:r>
            <a:endParaRPr/>
          </a:p>
          <a:p>
            <a:pPr indent="0" lvl="0" marL="0" rtl="0" algn="l">
              <a:spcBef>
                <a:spcPts val="0"/>
              </a:spcBef>
              <a:spcAft>
                <a:spcPts val="0"/>
              </a:spcAft>
              <a:buClr>
                <a:schemeClr val="dk1"/>
              </a:buClr>
              <a:buSzPts val="1100"/>
              <a:buFont typeface="Arial"/>
              <a:buNone/>
            </a:pPr>
            <a:r>
              <a:rPr lang="en-GB"/>
              <a:t>2.Fact Extraction Accuracy - Ensures fact data is correctly extracted</a:t>
            </a:r>
            <a:endParaRPr/>
          </a:p>
          <a:p>
            <a:pPr indent="0" lvl="0" marL="0" rtl="0" algn="l">
              <a:spcBef>
                <a:spcPts val="0"/>
              </a:spcBef>
              <a:spcAft>
                <a:spcPts val="0"/>
              </a:spcAft>
              <a:buClr>
                <a:schemeClr val="dk1"/>
              </a:buClr>
              <a:buSzPts val="1100"/>
              <a:buFont typeface="Arial"/>
              <a:buNone/>
            </a:pPr>
            <a:r>
              <a:rPr lang="en-GB"/>
              <a:t>3.Retrieval Relevance - Measures RAG system's ability to retrieve relevant context</a:t>
            </a:r>
            <a:endParaRPr/>
          </a:p>
          <a:p>
            <a:pPr indent="0" lvl="0" marL="0" rtl="0" algn="l">
              <a:spcBef>
                <a:spcPts val="0"/>
              </a:spcBef>
              <a:spcAft>
                <a:spcPts val="0"/>
              </a:spcAft>
              <a:buClr>
                <a:schemeClr val="dk1"/>
              </a:buClr>
              <a:buSzPts val="1100"/>
              <a:buFont typeface="Arial"/>
              <a:buNone/>
            </a:pPr>
            <a:r>
              <a:rPr lang="en-GB"/>
              <a:t>4.Authenticity Evaluation - Confirms AI personas authentically represent consumer segments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b4e45b84f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b4e45b84f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b4e45b84ff_5_4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b4e45b84ff_5_4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Mistral Medium 3 model has not been publicly disclosed by Mistral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Total 23 pages </a:t>
            </a:r>
            <a:endParaRPr/>
          </a:p>
          <a:p>
            <a:pPr indent="0" lvl="0" marL="0" rtl="0" algn="ctr">
              <a:lnSpc>
                <a:spcPct val="115000"/>
              </a:lnSpc>
              <a:spcBef>
                <a:spcPts val="0"/>
              </a:spcBef>
              <a:spcAft>
                <a:spcPts val="0"/>
              </a:spcAft>
              <a:buNone/>
            </a:pPr>
            <a:r>
              <a:t/>
            </a:r>
            <a:endParaRPr b="1"/>
          </a:p>
          <a:p>
            <a:pPr indent="0" lvl="0" marL="0" rtl="0" algn="l">
              <a:spcBef>
                <a:spcPts val="0"/>
              </a:spcBef>
              <a:spcAft>
                <a:spcPts val="0"/>
              </a:spcAft>
              <a:buNone/>
            </a:pPr>
            <a:r>
              <a:rPr lang="en-GB" sz="1400"/>
              <a:t>Ground-truth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Detected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Ground-truth metrics</a:t>
            </a:r>
            <a:endParaRPr sz="1400"/>
          </a:p>
          <a:p>
            <a:pPr indent="0" lvl="0" marL="0" rtl="0" algn="l">
              <a:spcBef>
                <a:spcPts val="0"/>
              </a:spcBef>
              <a:spcAft>
                <a:spcPts val="0"/>
              </a:spcAft>
              <a:buNone/>
            </a:pPr>
            <a:r>
              <a:rPr lang="en-GB" sz="1400"/>
              <a:t>1,051</a:t>
            </a:r>
            <a:endParaRPr sz="1400"/>
          </a:p>
          <a:p>
            <a:pPr indent="0" lvl="0" marL="0" rtl="0" algn="l">
              <a:spcBef>
                <a:spcPts val="0"/>
              </a:spcBef>
              <a:spcAft>
                <a:spcPts val="0"/>
              </a:spcAft>
              <a:buNone/>
            </a:pPr>
            <a:r>
              <a:rPr lang="en-GB" sz="1400"/>
              <a:t>System-extracted metrics</a:t>
            </a:r>
            <a:endParaRPr sz="1400"/>
          </a:p>
          <a:p>
            <a:pPr indent="0" lvl="0" marL="0" rtl="0" algn="l">
              <a:spcBef>
                <a:spcPts val="0"/>
              </a:spcBef>
              <a:spcAft>
                <a:spcPts val="0"/>
              </a:spcAft>
              <a:buNone/>
            </a:pPr>
            <a:r>
              <a:rPr lang="en-GB" sz="1400"/>
              <a:t>1,035</a:t>
            </a:r>
            <a:endParaRPr sz="1400"/>
          </a:p>
          <a:p>
            <a:pPr indent="0" lvl="0" marL="0" rtl="0" algn="l">
              <a:spcBef>
                <a:spcPts val="0"/>
              </a:spcBef>
              <a:spcAft>
                <a:spcPts val="0"/>
              </a:spcAft>
              <a:buNone/>
            </a:pPr>
            <a:r>
              <a:rPr lang="en-GB" sz="1400"/>
              <a:t>Correctly matched metrics</a:t>
            </a:r>
            <a:endParaRPr sz="1400"/>
          </a:p>
          <a:p>
            <a:pPr indent="0" lvl="0" marL="0" rtl="0" algn="l">
              <a:spcBef>
                <a:spcPts val="0"/>
              </a:spcBef>
              <a:spcAft>
                <a:spcPts val="0"/>
              </a:spcAft>
              <a:buNone/>
            </a:pPr>
            <a:r>
              <a:rPr lang="en-GB" sz="1400"/>
              <a:t>1,002</a:t>
            </a:r>
            <a:endParaRPr sz="1400"/>
          </a:p>
          <a:p>
            <a:pPr indent="0" lvl="0" marL="0" rtl="0" algn="l">
              <a:spcBef>
                <a:spcPts val="0"/>
              </a:spcBef>
              <a:spcAft>
                <a:spcPts val="0"/>
              </a:spcAft>
              <a:buNone/>
            </a:pPr>
            <a:r>
              <a:rPr lang="en-GB" sz="1400"/>
              <a:t>Missed ground-truth metrics</a:t>
            </a:r>
            <a:endParaRPr sz="1400"/>
          </a:p>
          <a:p>
            <a:pPr indent="0" lvl="0" marL="0" rtl="0" algn="l">
              <a:spcBef>
                <a:spcPts val="0"/>
              </a:spcBef>
              <a:spcAft>
                <a:spcPts val="0"/>
              </a:spcAft>
              <a:buNone/>
            </a:pPr>
            <a:r>
              <a:rPr lang="en-GB" sz="1400"/>
              <a:t>49</a:t>
            </a:r>
            <a:endParaRPr sz="1400"/>
          </a:p>
          <a:p>
            <a:pPr indent="0" lvl="0" marL="0" rtl="0" algn="l">
              <a:spcBef>
                <a:spcPts val="0"/>
              </a:spcBef>
              <a:spcAft>
                <a:spcPts val="0"/>
              </a:spcAft>
              <a:buNone/>
            </a:pPr>
            <a:r>
              <a:rPr lang="en-GB" sz="1400"/>
              <a:t>Incorrect system metrics (noise)</a:t>
            </a:r>
            <a:endParaRPr sz="1400"/>
          </a:p>
          <a:p>
            <a:pPr indent="0" lvl="0" marL="0" rtl="0" algn="l">
              <a:spcBef>
                <a:spcPts val="0"/>
              </a:spcBef>
              <a:spcAft>
                <a:spcPts val="0"/>
              </a:spcAft>
              <a:buNone/>
            </a:pPr>
            <a:r>
              <a:rPr lang="en-GB" sz="1400"/>
              <a:t>33</a:t>
            </a:r>
            <a:endParaRPr sz="1400"/>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b4e45b84f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b4e45b84f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b4e45b84ff_5_4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b4e45b84ff_5_4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Mistral Medium 3 model has not been publicly disclosed by Mistral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Total 23 pages </a:t>
            </a:r>
            <a:endParaRPr/>
          </a:p>
          <a:p>
            <a:pPr indent="0" lvl="0" marL="0" rtl="0" algn="ctr">
              <a:lnSpc>
                <a:spcPct val="115000"/>
              </a:lnSpc>
              <a:spcBef>
                <a:spcPts val="0"/>
              </a:spcBef>
              <a:spcAft>
                <a:spcPts val="0"/>
              </a:spcAft>
              <a:buNone/>
            </a:pPr>
            <a:r>
              <a:t/>
            </a:r>
            <a:endParaRPr b="1"/>
          </a:p>
          <a:p>
            <a:pPr indent="0" lvl="0" marL="0" rtl="0" algn="l">
              <a:spcBef>
                <a:spcPts val="0"/>
              </a:spcBef>
              <a:spcAft>
                <a:spcPts val="0"/>
              </a:spcAft>
              <a:buNone/>
            </a:pPr>
            <a:r>
              <a:rPr lang="en-GB" sz="1400"/>
              <a:t>Ground-truth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Detected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Ground-truth metrics</a:t>
            </a:r>
            <a:endParaRPr sz="1400"/>
          </a:p>
          <a:p>
            <a:pPr indent="0" lvl="0" marL="0" rtl="0" algn="l">
              <a:spcBef>
                <a:spcPts val="0"/>
              </a:spcBef>
              <a:spcAft>
                <a:spcPts val="0"/>
              </a:spcAft>
              <a:buNone/>
            </a:pPr>
            <a:r>
              <a:rPr lang="en-GB" sz="1400"/>
              <a:t>1,051</a:t>
            </a:r>
            <a:endParaRPr sz="1400"/>
          </a:p>
          <a:p>
            <a:pPr indent="0" lvl="0" marL="0" rtl="0" algn="l">
              <a:spcBef>
                <a:spcPts val="0"/>
              </a:spcBef>
              <a:spcAft>
                <a:spcPts val="0"/>
              </a:spcAft>
              <a:buNone/>
            </a:pPr>
            <a:r>
              <a:rPr lang="en-GB" sz="1400"/>
              <a:t>System-extracted metrics</a:t>
            </a:r>
            <a:endParaRPr sz="1400"/>
          </a:p>
          <a:p>
            <a:pPr indent="0" lvl="0" marL="0" rtl="0" algn="l">
              <a:spcBef>
                <a:spcPts val="0"/>
              </a:spcBef>
              <a:spcAft>
                <a:spcPts val="0"/>
              </a:spcAft>
              <a:buNone/>
            </a:pPr>
            <a:r>
              <a:rPr lang="en-GB" sz="1400"/>
              <a:t>1,035</a:t>
            </a:r>
            <a:endParaRPr sz="1400"/>
          </a:p>
          <a:p>
            <a:pPr indent="0" lvl="0" marL="0" rtl="0" algn="l">
              <a:spcBef>
                <a:spcPts val="0"/>
              </a:spcBef>
              <a:spcAft>
                <a:spcPts val="0"/>
              </a:spcAft>
              <a:buNone/>
            </a:pPr>
            <a:r>
              <a:rPr lang="en-GB" sz="1400"/>
              <a:t>Correctly matched metrics</a:t>
            </a:r>
            <a:endParaRPr sz="1400"/>
          </a:p>
          <a:p>
            <a:pPr indent="0" lvl="0" marL="0" rtl="0" algn="l">
              <a:spcBef>
                <a:spcPts val="0"/>
              </a:spcBef>
              <a:spcAft>
                <a:spcPts val="0"/>
              </a:spcAft>
              <a:buNone/>
            </a:pPr>
            <a:r>
              <a:rPr lang="en-GB" sz="1400"/>
              <a:t>1,002</a:t>
            </a:r>
            <a:endParaRPr sz="1400"/>
          </a:p>
          <a:p>
            <a:pPr indent="0" lvl="0" marL="0" rtl="0" algn="l">
              <a:spcBef>
                <a:spcPts val="0"/>
              </a:spcBef>
              <a:spcAft>
                <a:spcPts val="0"/>
              </a:spcAft>
              <a:buNone/>
            </a:pPr>
            <a:r>
              <a:rPr lang="en-GB" sz="1400"/>
              <a:t>Missed ground-truth metrics</a:t>
            </a:r>
            <a:endParaRPr sz="1400"/>
          </a:p>
          <a:p>
            <a:pPr indent="0" lvl="0" marL="0" rtl="0" algn="l">
              <a:spcBef>
                <a:spcPts val="0"/>
              </a:spcBef>
              <a:spcAft>
                <a:spcPts val="0"/>
              </a:spcAft>
              <a:buNone/>
            </a:pPr>
            <a:r>
              <a:rPr lang="en-GB" sz="1400"/>
              <a:t>49</a:t>
            </a:r>
            <a:endParaRPr sz="1400"/>
          </a:p>
          <a:p>
            <a:pPr indent="0" lvl="0" marL="0" rtl="0" algn="l">
              <a:spcBef>
                <a:spcPts val="0"/>
              </a:spcBef>
              <a:spcAft>
                <a:spcPts val="0"/>
              </a:spcAft>
              <a:buNone/>
            </a:pPr>
            <a:r>
              <a:rPr lang="en-GB" sz="1400"/>
              <a:t>Incorrect system metrics (noise)</a:t>
            </a:r>
            <a:endParaRPr sz="1400"/>
          </a:p>
          <a:p>
            <a:pPr indent="0" lvl="0" marL="0" rtl="0" algn="l">
              <a:spcBef>
                <a:spcPts val="0"/>
              </a:spcBef>
              <a:spcAft>
                <a:spcPts val="0"/>
              </a:spcAft>
              <a:buNone/>
            </a:pPr>
            <a:r>
              <a:rPr lang="en-GB" sz="1400"/>
              <a:t>33</a:t>
            </a:r>
            <a:endParaRPr sz="1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b4e45b84ff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b4e45b84ff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b4e45b84ff_5_4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b4e45b84ff_5_4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Mistral Medium 3 model has not been publicly disclosed by Mistral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Total 23 pages </a:t>
            </a:r>
            <a:endParaRPr/>
          </a:p>
          <a:p>
            <a:pPr indent="0" lvl="0" marL="0" rtl="0" algn="ctr">
              <a:lnSpc>
                <a:spcPct val="115000"/>
              </a:lnSpc>
              <a:spcBef>
                <a:spcPts val="0"/>
              </a:spcBef>
              <a:spcAft>
                <a:spcPts val="0"/>
              </a:spcAft>
              <a:buNone/>
            </a:pPr>
            <a:r>
              <a:t/>
            </a:r>
            <a:endParaRPr b="1"/>
          </a:p>
          <a:p>
            <a:pPr indent="0" lvl="0" marL="0" rtl="0" algn="l">
              <a:spcBef>
                <a:spcPts val="0"/>
              </a:spcBef>
              <a:spcAft>
                <a:spcPts val="0"/>
              </a:spcAft>
              <a:buNone/>
            </a:pPr>
            <a:r>
              <a:rPr lang="en-GB" sz="1400"/>
              <a:t>Ground-truth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Detected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Ground-truth metrics</a:t>
            </a:r>
            <a:endParaRPr sz="1400"/>
          </a:p>
          <a:p>
            <a:pPr indent="0" lvl="0" marL="0" rtl="0" algn="l">
              <a:spcBef>
                <a:spcPts val="0"/>
              </a:spcBef>
              <a:spcAft>
                <a:spcPts val="0"/>
              </a:spcAft>
              <a:buNone/>
            </a:pPr>
            <a:r>
              <a:rPr lang="en-GB" sz="1400"/>
              <a:t>1,051</a:t>
            </a:r>
            <a:endParaRPr sz="1400"/>
          </a:p>
          <a:p>
            <a:pPr indent="0" lvl="0" marL="0" rtl="0" algn="l">
              <a:spcBef>
                <a:spcPts val="0"/>
              </a:spcBef>
              <a:spcAft>
                <a:spcPts val="0"/>
              </a:spcAft>
              <a:buNone/>
            </a:pPr>
            <a:r>
              <a:rPr lang="en-GB" sz="1400"/>
              <a:t>System-extracted metrics</a:t>
            </a:r>
            <a:endParaRPr sz="1400"/>
          </a:p>
          <a:p>
            <a:pPr indent="0" lvl="0" marL="0" rtl="0" algn="l">
              <a:spcBef>
                <a:spcPts val="0"/>
              </a:spcBef>
              <a:spcAft>
                <a:spcPts val="0"/>
              </a:spcAft>
              <a:buNone/>
            </a:pPr>
            <a:r>
              <a:rPr lang="en-GB" sz="1400"/>
              <a:t>1,035</a:t>
            </a:r>
            <a:endParaRPr sz="1400"/>
          </a:p>
          <a:p>
            <a:pPr indent="0" lvl="0" marL="0" rtl="0" algn="l">
              <a:spcBef>
                <a:spcPts val="0"/>
              </a:spcBef>
              <a:spcAft>
                <a:spcPts val="0"/>
              </a:spcAft>
              <a:buNone/>
            </a:pPr>
            <a:r>
              <a:rPr lang="en-GB" sz="1400"/>
              <a:t>Correctly matched metrics</a:t>
            </a:r>
            <a:endParaRPr sz="1400"/>
          </a:p>
          <a:p>
            <a:pPr indent="0" lvl="0" marL="0" rtl="0" algn="l">
              <a:spcBef>
                <a:spcPts val="0"/>
              </a:spcBef>
              <a:spcAft>
                <a:spcPts val="0"/>
              </a:spcAft>
              <a:buNone/>
            </a:pPr>
            <a:r>
              <a:rPr lang="en-GB" sz="1400"/>
              <a:t>1,002</a:t>
            </a:r>
            <a:endParaRPr sz="1400"/>
          </a:p>
          <a:p>
            <a:pPr indent="0" lvl="0" marL="0" rtl="0" algn="l">
              <a:spcBef>
                <a:spcPts val="0"/>
              </a:spcBef>
              <a:spcAft>
                <a:spcPts val="0"/>
              </a:spcAft>
              <a:buNone/>
            </a:pPr>
            <a:r>
              <a:rPr lang="en-GB" sz="1400"/>
              <a:t>Missed ground-truth metrics</a:t>
            </a:r>
            <a:endParaRPr sz="1400"/>
          </a:p>
          <a:p>
            <a:pPr indent="0" lvl="0" marL="0" rtl="0" algn="l">
              <a:spcBef>
                <a:spcPts val="0"/>
              </a:spcBef>
              <a:spcAft>
                <a:spcPts val="0"/>
              </a:spcAft>
              <a:buNone/>
            </a:pPr>
            <a:r>
              <a:rPr lang="en-GB" sz="1400"/>
              <a:t>49</a:t>
            </a:r>
            <a:endParaRPr sz="1400"/>
          </a:p>
          <a:p>
            <a:pPr indent="0" lvl="0" marL="0" rtl="0" algn="l">
              <a:spcBef>
                <a:spcPts val="0"/>
              </a:spcBef>
              <a:spcAft>
                <a:spcPts val="0"/>
              </a:spcAft>
              <a:buNone/>
            </a:pPr>
            <a:r>
              <a:rPr lang="en-GB" sz="1400"/>
              <a:t>Incorrect system metrics (noise)</a:t>
            </a:r>
            <a:endParaRPr sz="1400"/>
          </a:p>
          <a:p>
            <a:pPr indent="0" lvl="0" marL="0" rtl="0" algn="l">
              <a:spcBef>
                <a:spcPts val="0"/>
              </a:spcBef>
              <a:spcAft>
                <a:spcPts val="0"/>
              </a:spcAft>
              <a:buNone/>
            </a:pPr>
            <a:r>
              <a:rPr lang="en-GB" sz="1400"/>
              <a:t>33</a:t>
            </a:r>
            <a:endParaRPr sz="1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b4e45b84ff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b4e45b84ff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b4e45b84ff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b4e45b84ff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Mistral Medium 3 model has not been publicly disclosed by Mistral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Total 23 pages </a:t>
            </a:r>
            <a:endParaRPr/>
          </a:p>
          <a:p>
            <a:pPr indent="0" lvl="0" marL="0" rtl="0" algn="ctr">
              <a:lnSpc>
                <a:spcPct val="115000"/>
              </a:lnSpc>
              <a:spcBef>
                <a:spcPts val="0"/>
              </a:spcBef>
              <a:spcAft>
                <a:spcPts val="0"/>
              </a:spcAft>
              <a:buNone/>
            </a:pPr>
            <a:r>
              <a:t/>
            </a:r>
            <a:endParaRPr b="1"/>
          </a:p>
          <a:p>
            <a:pPr indent="0" lvl="0" marL="0" rtl="0" algn="l">
              <a:spcBef>
                <a:spcPts val="0"/>
              </a:spcBef>
              <a:spcAft>
                <a:spcPts val="0"/>
              </a:spcAft>
              <a:buNone/>
            </a:pPr>
            <a:r>
              <a:rPr lang="en-GB" sz="1400"/>
              <a:t>Ground-truth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Detected personas</a:t>
            </a:r>
            <a:endParaRPr sz="1400"/>
          </a:p>
          <a:p>
            <a:pPr indent="0" lvl="0" marL="0" rtl="0" algn="l">
              <a:spcBef>
                <a:spcPts val="0"/>
              </a:spcBef>
              <a:spcAft>
                <a:spcPts val="0"/>
              </a:spcAft>
              <a:buNone/>
            </a:pPr>
            <a:r>
              <a:rPr lang="en-GB" sz="1400"/>
              <a:t>23</a:t>
            </a:r>
            <a:endParaRPr sz="1400"/>
          </a:p>
          <a:p>
            <a:pPr indent="0" lvl="0" marL="0" rtl="0" algn="l">
              <a:spcBef>
                <a:spcPts val="0"/>
              </a:spcBef>
              <a:spcAft>
                <a:spcPts val="0"/>
              </a:spcAft>
              <a:buNone/>
            </a:pPr>
            <a:r>
              <a:rPr lang="en-GB" sz="1400"/>
              <a:t>Ground-truth metrics</a:t>
            </a:r>
            <a:endParaRPr sz="1400"/>
          </a:p>
          <a:p>
            <a:pPr indent="0" lvl="0" marL="0" rtl="0" algn="l">
              <a:spcBef>
                <a:spcPts val="0"/>
              </a:spcBef>
              <a:spcAft>
                <a:spcPts val="0"/>
              </a:spcAft>
              <a:buNone/>
            </a:pPr>
            <a:r>
              <a:rPr lang="en-GB" sz="1400"/>
              <a:t>1,051</a:t>
            </a:r>
            <a:endParaRPr sz="1400"/>
          </a:p>
          <a:p>
            <a:pPr indent="0" lvl="0" marL="0" rtl="0" algn="l">
              <a:spcBef>
                <a:spcPts val="0"/>
              </a:spcBef>
              <a:spcAft>
                <a:spcPts val="0"/>
              </a:spcAft>
              <a:buNone/>
            </a:pPr>
            <a:r>
              <a:rPr lang="en-GB" sz="1400"/>
              <a:t>System-extracted metrics</a:t>
            </a:r>
            <a:endParaRPr sz="1400"/>
          </a:p>
          <a:p>
            <a:pPr indent="0" lvl="0" marL="0" rtl="0" algn="l">
              <a:spcBef>
                <a:spcPts val="0"/>
              </a:spcBef>
              <a:spcAft>
                <a:spcPts val="0"/>
              </a:spcAft>
              <a:buNone/>
            </a:pPr>
            <a:r>
              <a:rPr lang="en-GB" sz="1400"/>
              <a:t>1,035</a:t>
            </a:r>
            <a:endParaRPr sz="1400"/>
          </a:p>
          <a:p>
            <a:pPr indent="0" lvl="0" marL="0" rtl="0" algn="l">
              <a:spcBef>
                <a:spcPts val="0"/>
              </a:spcBef>
              <a:spcAft>
                <a:spcPts val="0"/>
              </a:spcAft>
              <a:buNone/>
            </a:pPr>
            <a:r>
              <a:rPr lang="en-GB" sz="1400"/>
              <a:t>Correctly matched metrics</a:t>
            </a:r>
            <a:endParaRPr sz="1400"/>
          </a:p>
          <a:p>
            <a:pPr indent="0" lvl="0" marL="0" rtl="0" algn="l">
              <a:spcBef>
                <a:spcPts val="0"/>
              </a:spcBef>
              <a:spcAft>
                <a:spcPts val="0"/>
              </a:spcAft>
              <a:buNone/>
            </a:pPr>
            <a:r>
              <a:rPr lang="en-GB" sz="1400"/>
              <a:t>1,002</a:t>
            </a:r>
            <a:endParaRPr sz="1400"/>
          </a:p>
          <a:p>
            <a:pPr indent="0" lvl="0" marL="0" rtl="0" algn="l">
              <a:spcBef>
                <a:spcPts val="0"/>
              </a:spcBef>
              <a:spcAft>
                <a:spcPts val="0"/>
              </a:spcAft>
              <a:buNone/>
            </a:pPr>
            <a:r>
              <a:rPr lang="en-GB" sz="1400"/>
              <a:t>Missed ground-truth metrics</a:t>
            </a:r>
            <a:endParaRPr sz="1400"/>
          </a:p>
          <a:p>
            <a:pPr indent="0" lvl="0" marL="0" rtl="0" algn="l">
              <a:spcBef>
                <a:spcPts val="0"/>
              </a:spcBef>
              <a:spcAft>
                <a:spcPts val="0"/>
              </a:spcAft>
              <a:buNone/>
            </a:pPr>
            <a:r>
              <a:rPr lang="en-GB" sz="1400"/>
              <a:t>49</a:t>
            </a:r>
            <a:endParaRPr sz="1400"/>
          </a:p>
          <a:p>
            <a:pPr indent="0" lvl="0" marL="0" rtl="0" algn="l">
              <a:spcBef>
                <a:spcPts val="0"/>
              </a:spcBef>
              <a:spcAft>
                <a:spcPts val="0"/>
              </a:spcAft>
              <a:buNone/>
            </a:pPr>
            <a:r>
              <a:rPr lang="en-GB" sz="1400"/>
              <a:t>Incorrect system metrics (noise)</a:t>
            </a:r>
            <a:endParaRPr sz="1400"/>
          </a:p>
          <a:p>
            <a:pPr indent="0" lvl="0" marL="0" rtl="0" algn="l">
              <a:spcBef>
                <a:spcPts val="0"/>
              </a:spcBef>
              <a:spcAft>
                <a:spcPts val="0"/>
              </a:spcAft>
              <a:buNone/>
            </a:pPr>
            <a:r>
              <a:rPr lang="en-GB" sz="1400"/>
              <a:t>33</a:t>
            </a:r>
            <a:endParaRPr sz="1400"/>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b4e45b84ff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b4e45b84ff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b4b9938b4d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b4b9938b4d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aeead0a17d_4_4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aeead0a17d_4_4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a2aaa89e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a2aaa89e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a461526f98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a461526f98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aeddbe34bb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aeddbe34b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aeddbe34b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aeddbe34b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aeddbe34b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aeddbe34b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aeddbe34bb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aeddbe34bb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a568fe188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a568fe188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a568fe188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568fe188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a568fe188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a568fe188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b4e45b84ff_5_3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b4e45b84ff_5_3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conducting the project, we meet some very important questions:</a:t>
            </a:r>
            <a:br>
              <a:rPr lang="en-GB"/>
            </a:br>
            <a:r>
              <a:rPr lang="en-GB"/>
              <a:t>- Q1: extract data from visually rich pdf</a:t>
            </a:r>
            <a:endParaRPr/>
          </a:p>
          <a:p>
            <a:pPr indent="0" lvl="0" marL="0" rtl="0" algn="l">
              <a:spcBef>
                <a:spcPts val="0"/>
              </a:spcBef>
              <a:spcAft>
                <a:spcPts val="0"/>
              </a:spcAft>
              <a:buClr>
                <a:schemeClr val="dk1"/>
              </a:buClr>
              <a:buSzPts val="1100"/>
              <a:buFont typeface="Arial"/>
              <a:buNone/>
            </a:pPr>
            <a:r>
              <a:rPr lang="en-GB">
                <a:solidFill>
                  <a:schemeClr val="dk1"/>
                </a:solidFill>
              </a:rPr>
              <a:t>- here is an exemple page of the raw data, it typically has multiple not only the charts but also may meaning full symbol, and layout</a:t>
            </a:r>
            <a:endParaRPr/>
          </a:p>
          <a:p>
            <a:pPr indent="0" lvl="0" marL="0" rtl="0" algn="l">
              <a:spcBef>
                <a:spcPts val="0"/>
              </a:spcBef>
              <a:spcAft>
                <a:spcPts val="0"/>
              </a:spcAft>
              <a:buNone/>
            </a:pPr>
            <a:r>
              <a:rPr lang="en-GB"/>
              <a:t>-Q2: how can we extract the persona traits from this raw data</a:t>
            </a:r>
            <a:endParaRPr/>
          </a:p>
          <a:p>
            <a:pPr indent="0" lvl="0" marL="0" rtl="0" algn="l">
              <a:spcBef>
                <a:spcPts val="0"/>
              </a:spcBef>
              <a:spcAft>
                <a:spcPts val="0"/>
              </a:spcAft>
              <a:buNone/>
            </a:pPr>
            <a:r>
              <a:rPr lang="en-GB"/>
              <a:t>- Q3: how can we prevent model from hallucications from provided data</a:t>
            </a:r>
            <a:br>
              <a:rPr lang="en-GB"/>
            </a:br>
            <a:br>
              <a:rPr lang="en-GB"/>
            </a:b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ae7141cc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ae7141cc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af0e7adfc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af0e7adfc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af0e7adf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af0e7adf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a4534a5dea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a4534a5dea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a4534a5dea_1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a4534a5dea_1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95959"/>
              </a:buClr>
              <a:buSzPts val="1500"/>
              <a:buChar char="-"/>
            </a:pPr>
            <a:r>
              <a:rPr lang="en-GB" sz="1500">
                <a:solidFill>
                  <a:srgbClr val="595959"/>
                </a:solidFill>
              </a:rPr>
              <a:t>Privacy and Complience: complice AI acts and GDPR.</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GB" sz="1500">
                <a:solidFill>
                  <a:srgbClr val="595959"/>
                </a:solidFill>
              </a:rPr>
              <a:t>Proprietary Data Protection: Safeguard Lavazza’s business data, maintaining strict confidentiality and preventing unauthorized access.</a:t>
            </a:r>
            <a:endParaRPr sz="1500">
              <a:solidFill>
                <a:srgbClr val="595959"/>
              </a:solidFill>
            </a:endParaRPr>
          </a:p>
          <a:p>
            <a:pPr indent="-323850" lvl="0" marL="457200" rtl="0" algn="l">
              <a:lnSpc>
                <a:spcPct val="115000"/>
              </a:lnSpc>
              <a:spcBef>
                <a:spcPts val="0"/>
              </a:spcBef>
              <a:spcAft>
                <a:spcPts val="0"/>
              </a:spcAft>
              <a:buClr>
                <a:srgbClr val="E06666"/>
              </a:buClr>
              <a:buSzPts val="1500"/>
              <a:buChar char="-"/>
            </a:pPr>
            <a:r>
              <a:rPr lang="en-GB" sz="1500">
                <a:solidFill>
                  <a:srgbClr val="E06666"/>
                </a:solidFill>
              </a:rPr>
              <a:t>System Integration: Ensure smooth and secure alignment of AI solutions with Lavazza’s existing company systems and infrastructure.</a:t>
            </a:r>
            <a:endParaRPr sz="8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a4534a5dea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a4534a5dea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rgbClr val="595959"/>
                </a:solidFill>
              </a:rPr>
              <a:t>2. Data Risks</a:t>
            </a:r>
            <a:endParaRPr sz="1400">
              <a:solidFill>
                <a:srgbClr val="595959"/>
              </a:solidFill>
            </a:endParaRPr>
          </a:p>
          <a:p>
            <a:pPr indent="-317500" lvl="0" marL="457200" rtl="0" algn="l">
              <a:lnSpc>
                <a:spcPct val="115000"/>
              </a:lnSpc>
              <a:spcBef>
                <a:spcPts val="1200"/>
              </a:spcBef>
              <a:spcAft>
                <a:spcPts val="0"/>
              </a:spcAft>
              <a:buClr>
                <a:srgbClr val="EA9999"/>
              </a:buClr>
              <a:buSzPts val="1400"/>
              <a:buChar char="-"/>
            </a:pPr>
            <a:r>
              <a:rPr lang="en-GB" sz="1400">
                <a:solidFill>
                  <a:srgbClr val="EA9999"/>
                </a:solidFill>
              </a:rPr>
              <a:t>Data Integration Challenge: Heterogeneous (e.g., PDFs, tabular data, …) </a:t>
            </a:r>
            <a:endParaRPr sz="1400">
              <a:solidFill>
                <a:srgbClr val="EA9999"/>
              </a:solidFill>
            </a:endParaRPr>
          </a:p>
          <a:p>
            <a:pPr indent="-317500" lvl="0" marL="457200" rtl="0" algn="l">
              <a:lnSpc>
                <a:spcPct val="115000"/>
              </a:lnSpc>
              <a:spcBef>
                <a:spcPts val="0"/>
              </a:spcBef>
              <a:spcAft>
                <a:spcPts val="0"/>
              </a:spcAft>
              <a:buClr>
                <a:srgbClr val="595959"/>
              </a:buClr>
              <a:buSzPts val="1400"/>
              <a:buChar char="-"/>
            </a:pPr>
            <a:r>
              <a:rPr lang="en-GB" sz="1400">
                <a:solidFill>
                  <a:srgbClr val="595959"/>
                </a:solidFill>
              </a:rPr>
              <a:t>Quality and Bias Issues: Data may be qualitative, incomplete, or imbalanced across segments, leading to biased persona representations and limited generalizability.</a:t>
            </a:r>
            <a:endParaRPr sz="7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b4e45b84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b4e45b84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conducting the project, we meet some very important questions:</a:t>
            </a:r>
            <a:br>
              <a:rPr lang="en-GB"/>
            </a:br>
            <a:r>
              <a:rPr lang="en-GB"/>
              <a:t>- Q1: extract data from visually rich pdf</a:t>
            </a:r>
            <a:endParaRPr/>
          </a:p>
          <a:p>
            <a:pPr indent="0" lvl="0" marL="0" rtl="0" algn="l">
              <a:spcBef>
                <a:spcPts val="0"/>
              </a:spcBef>
              <a:spcAft>
                <a:spcPts val="0"/>
              </a:spcAft>
              <a:buClr>
                <a:schemeClr val="dk1"/>
              </a:buClr>
              <a:buSzPts val="1100"/>
              <a:buFont typeface="Arial"/>
              <a:buNone/>
            </a:pPr>
            <a:r>
              <a:rPr lang="en-GB">
                <a:solidFill>
                  <a:schemeClr val="dk1"/>
                </a:solidFill>
              </a:rPr>
              <a:t>- here is an exemple page of the raw data, it typically has multiple not only the charts but also may meaning full symbol, and layout</a:t>
            </a:r>
            <a:endParaRPr/>
          </a:p>
          <a:p>
            <a:pPr indent="0" lvl="0" marL="0" rtl="0" algn="l">
              <a:spcBef>
                <a:spcPts val="0"/>
              </a:spcBef>
              <a:spcAft>
                <a:spcPts val="0"/>
              </a:spcAft>
              <a:buNone/>
            </a:pPr>
            <a:r>
              <a:rPr lang="en-GB"/>
              <a:t>-Q2: how can we extract the persona traits from this raw data</a:t>
            </a:r>
            <a:endParaRPr/>
          </a:p>
          <a:p>
            <a:pPr indent="0" lvl="0" marL="0" rtl="0" algn="l">
              <a:spcBef>
                <a:spcPts val="0"/>
              </a:spcBef>
              <a:spcAft>
                <a:spcPts val="0"/>
              </a:spcAft>
              <a:buNone/>
            </a:pPr>
            <a:r>
              <a:rPr lang="en-GB"/>
              <a:t>- Q3: how can we prevent model from hallucications from provided data</a:t>
            </a:r>
            <a:br>
              <a:rPr lang="en-GB"/>
            </a:br>
            <a:br>
              <a:rPr lang="en-GB"/>
            </a:b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b472e89fb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b472e89fb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conducting the project, we meet some very important questions:</a:t>
            </a:r>
            <a:br>
              <a:rPr lang="en-GB"/>
            </a:br>
            <a:r>
              <a:rPr lang="en-GB"/>
              <a:t>- Q1: extract data from visually rich pdf</a:t>
            </a:r>
            <a:endParaRPr/>
          </a:p>
          <a:p>
            <a:pPr indent="0" lvl="0" marL="0" rtl="0" algn="l">
              <a:spcBef>
                <a:spcPts val="0"/>
              </a:spcBef>
              <a:spcAft>
                <a:spcPts val="0"/>
              </a:spcAft>
              <a:buClr>
                <a:schemeClr val="dk1"/>
              </a:buClr>
              <a:buSzPts val="1100"/>
              <a:buFont typeface="Arial"/>
              <a:buNone/>
            </a:pPr>
            <a:r>
              <a:rPr lang="en-GB">
                <a:solidFill>
                  <a:schemeClr val="dk1"/>
                </a:solidFill>
              </a:rPr>
              <a:t>- here is an exemple page of the raw data, it typically has multiple not only the charts but also may meaning full symbol, and layout</a:t>
            </a:r>
            <a:endParaRPr/>
          </a:p>
          <a:p>
            <a:pPr indent="0" lvl="0" marL="0" rtl="0" algn="l">
              <a:spcBef>
                <a:spcPts val="0"/>
              </a:spcBef>
              <a:spcAft>
                <a:spcPts val="0"/>
              </a:spcAft>
              <a:buNone/>
            </a:pPr>
            <a:r>
              <a:rPr lang="en-GB"/>
              <a:t>-Q2: how can we extract the persona traits from this raw data</a:t>
            </a:r>
            <a:endParaRPr/>
          </a:p>
          <a:p>
            <a:pPr indent="0" lvl="0" marL="0" rtl="0" algn="l">
              <a:spcBef>
                <a:spcPts val="0"/>
              </a:spcBef>
              <a:spcAft>
                <a:spcPts val="0"/>
              </a:spcAft>
              <a:buNone/>
            </a:pPr>
            <a:r>
              <a:rPr lang="en-GB"/>
              <a:t>- Q3: how can we prevent model from hallucications from provided data</a:t>
            </a:r>
            <a:br>
              <a:rPr lang="en-GB"/>
            </a:br>
            <a:br>
              <a:rPr lang="en-GB"/>
            </a:b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b472e89fb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472e89fb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conducting the project, we meet some very important questions:</a:t>
            </a:r>
            <a:br>
              <a:rPr lang="en-GB"/>
            </a:br>
            <a:r>
              <a:rPr lang="en-GB"/>
              <a:t>- Q1: extract data from visually rich pdf</a:t>
            </a:r>
            <a:endParaRPr/>
          </a:p>
          <a:p>
            <a:pPr indent="0" lvl="0" marL="0" rtl="0" algn="l">
              <a:spcBef>
                <a:spcPts val="0"/>
              </a:spcBef>
              <a:spcAft>
                <a:spcPts val="0"/>
              </a:spcAft>
              <a:buClr>
                <a:schemeClr val="dk1"/>
              </a:buClr>
              <a:buSzPts val="1100"/>
              <a:buFont typeface="Arial"/>
              <a:buNone/>
            </a:pPr>
            <a:r>
              <a:rPr lang="en-GB">
                <a:solidFill>
                  <a:schemeClr val="dk1"/>
                </a:solidFill>
              </a:rPr>
              <a:t>- here is an exemple page of the raw data, it typically has multiple not only the charts but also may meaning full symbol, and layout</a:t>
            </a:r>
            <a:endParaRPr/>
          </a:p>
          <a:p>
            <a:pPr indent="0" lvl="0" marL="0" rtl="0" algn="l">
              <a:spcBef>
                <a:spcPts val="0"/>
              </a:spcBef>
              <a:spcAft>
                <a:spcPts val="0"/>
              </a:spcAft>
              <a:buNone/>
            </a:pPr>
            <a:r>
              <a:rPr lang="en-GB"/>
              <a:t>-Q2: how can we extract the persona traits from this raw data</a:t>
            </a:r>
            <a:endParaRPr/>
          </a:p>
          <a:p>
            <a:pPr indent="0" lvl="0" marL="0" rtl="0" algn="l">
              <a:spcBef>
                <a:spcPts val="0"/>
              </a:spcBef>
              <a:spcAft>
                <a:spcPts val="0"/>
              </a:spcAft>
              <a:buNone/>
            </a:pPr>
            <a:r>
              <a:rPr lang="en-GB"/>
              <a:t>- Q3: how can we prevent model from hallucications from provided data</a:t>
            </a:r>
            <a:br>
              <a:rPr lang="en-GB"/>
            </a:br>
            <a:br>
              <a:rPr lang="en-GB"/>
            </a:b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b4e45b84ff_5_1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b4e45b84ff_5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b4def26a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4def26a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see how the components of the system interact eachother to handle the query of user in this functional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User sent input possibly has images and pdf -&gt; orchestrator are an agentic planner of the system : applied some design pattern such as CoT and ReAct to plainning the strategy to answer the query, decide which actions should be done: -&gt; call the memory to retrieve the relevant history of the chat -&gt; parsing extracting useful information from input -&gt; call the RAG to retrieve relevant internal fact data -&gt; call Model Context Protocol server to using some useful tools such as websearch, call external apis … -&gt; contexts will be aggregated by orchestrator-&gt; entire the reasoning process will be tracked by explanation services to allow explain the reasoning and the source of used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relevant context will be sent to prompt construction and be enhanced by persona traits -&gt; stick llm model with particular persona during the generation answer and avoid hallucination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18.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31.png"/><Relationship Id="rId7" Type="http://schemas.openxmlformats.org/officeDocument/2006/relationships/image" Target="../media/image27.pn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26.png"/><Relationship Id="rId7"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1.jpg"/><Relationship Id="rId4" Type="http://schemas.openxmlformats.org/officeDocument/2006/relationships/image" Target="../media/image32.png"/><Relationship Id="rId5"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4999900" y="154025"/>
            <a:ext cx="1612775" cy="709875"/>
          </a:xfrm>
          <a:prstGeom prst="rect">
            <a:avLst/>
          </a:prstGeom>
          <a:noFill/>
          <a:ln>
            <a:noFill/>
          </a:ln>
        </p:spPr>
      </p:pic>
      <p:pic>
        <p:nvPicPr>
          <p:cNvPr id="55" name="Google Shape;55;p13"/>
          <p:cNvPicPr preferRelativeResize="0"/>
          <p:nvPr/>
        </p:nvPicPr>
        <p:blipFill>
          <a:blip r:embed="rId5">
            <a:alphaModFix/>
          </a:blip>
          <a:stretch>
            <a:fillRect/>
          </a:stretch>
        </p:blipFill>
        <p:spPr>
          <a:xfrm>
            <a:off x="6946209" y="188248"/>
            <a:ext cx="1444465" cy="572700"/>
          </a:xfrm>
          <a:prstGeom prst="rect">
            <a:avLst/>
          </a:prstGeom>
          <a:noFill/>
          <a:ln>
            <a:noFill/>
          </a:ln>
        </p:spPr>
      </p:pic>
      <p:sp>
        <p:nvSpPr>
          <p:cNvPr id="56" name="Google Shape;56;p13"/>
          <p:cNvSpPr txBox="1"/>
          <p:nvPr/>
        </p:nvSpPr>
        <p:spPr>
          <a:xfrm>
            <a:off x="2074125" y="2076538"/>
            <a:ext cx="4629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000">
                <a:solidFill>
                  <a:schemeClr val="dk1"/>
                </a:solidFill>
              </a:rPr>
              <a:t>AI PERSONAS</a:t>
            </a:r>
            <a:endParaRPr b="1" sz="5000">
              <a:solidFill>
                <a:schemeClr val="dk1"/>
              </a:solidFill>
            </a:endParaRPr>
          </a:p>
        </p:txBody>
      </p:sp>
      <p:sp>
        <p:nvSpPr>
          <p:cNvPr id="57" name="Google Shape;57;p13"/>
          <p:cNvSpPr txBox="1"/>
          <p:nvPr/>
        </p:nvSpPr>
        <p:spPr>
          <a:xfrm>
            <a:off x="6480550" y="4312200"/>
            <a:ext cx="26991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a:solidFill>
                  <a:schemeClr val="dk1"/>
                </a:solidFill>
              </a:rPr>
              <a:t>Enrico Chen - s337750</a:t>
            </a:r>
            <a:endParaRPr b="1">
              <a:solidFill>
                <a:schemeClr val="dk1"/>
              </a:solidFill>
            </a:endParaRPr>
          </a:p>
          <a:p>
            <a:pPr indent="0" lvl="0" marL="0" rtl="0" algn="r">
              <a:spcBef>
                <a:spcPts val="0"/>
              </a:spcBef>
              <a:spcAft>
                <a:spcPts val="0"/>
              </a:spcAft>
              <a:buNone/>
            </a:pPr>
            <a:r>
              <a:rPr b="1" lang="en-GB">
                <a:solidFill>
                  <a:schemeClr val="dk1"/>
                </a:solidFill>
              </a:rPr>
              <a:t>Van Thanh Nguyen - s336748</a:t>
            </a:r>
            <a:endParaRPr b="1">
              <a:solidFill>
                <a:schemeClr val="dk1"/>
              </a:solidFill>
            </a:endParaRPr>
          </a:p>
          <a:p>
            <a:pPr indent="0" lvl="0" marL="0" rtl="0" algn="r">
              <a:spcBef>
                <a:spcPts val="0"/>
              </a:spcBef>
              <a:spcAft>
                <a:spcPts val="0"/>
              </a:spcAft>
              <a:buNone/>
            </a:pPr>
            <a:r>
              <a:rPr b="1" lang="en-GB">
                <a:solidFill>
                  <a:schemeClr val="dk1"/>
                </a:solidFill>
              </a:rPr>
              <a:t>Xiaoning Ma - s337332</a:t>
            </a:r>
            <a:endParaRPr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295775" y="212975"/>
            <a:ext cx="345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rgbClr val="1D2E4E"/>
                </a:solidFill>
              </a:rPr>
              <a:t>Functional Diagram</a:t>
            </a:r>
            <a:endParaRPr b="1" sz="2500">
              <a:solidFill>
                <a:srgbClr val="1D2E4E"/>
              </a:solidFill>
            </a:endParaRPr>
          </a:p>
          <a:p>
            <a:pPr indent="0" lvl="0" marL="0" rtl="0" algn="l">
              <a:spcBef>
                <a:spcPts val="0"/>
              </a:spcBef>
              <a:spcAft>
                <a:spcPts val="0"/>
              </a:spcAft>
              <a:buNone/>
            </a:pPr>
            <a:r>
              <a:t/>
            </a:r>
            <a:endParaRPr b="1" sz="2500">
              <a:solidFill>
                <a:srgbClr val="1D2E4E"/>
              </a:solidFill>
            </a:endParaRPr>
          </a:p>
        </p:txBody>
      </p:sp>
      <p:sp>
        <p:nvSpPr>
          <p:cNvPr id="224" name="Google Shape;224;p22"/>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2"/>
          <p:cNvSpPr/>
          <p:nvPr/>
        </p:nvSpPr>
        <p:spPr>
          <a:xfrm>
            <a:off x="909638" y="1882524"/>
            <a:ext cx="1009800" cy="647100"/>
          </a:xfrm>
          <a:prstGeom prst="parallelogram">
            <a:avLst>
              <a:gd fmla="val 25000"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Query</a:t>
            </a:r>
            <a:endParaRPr b="1" sz="945"/>
          </a:p>
        </p:txBody>
      </p:sp>
      <p:sp>
        <p:nvSpPr>
          <p:cNvPr id="226" name="Google Shape;226;p22"/>
          <p:cNvSpPr/>
          <p:nvPr/>
        </p:nvSpPr>
        <p:spPr>
          <a:xfrm>
            <a:off x="2489539" y="1882512"/>
            <a:ext cx="1155000" cy="647100"/>
          </a:xfrm>
          <a:prstGeom prst="roundRect">
            <a:avLst>
              <a:gd fmla="val 16667" name="adj"/>
            </a:avLst>
          </a:prstGeom>
          <a:solidFill>
            <a:srgbClr val="C9DAF8"/>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Orchestrator</a:t>
            </a:r>
            <a:endParaRPr b="1" sz="945"/>
          </a:p>
        </p:txBody>
      </p:sp>
      <p:sp>
        <p:nvSpPr>
          <p:cNvPr id="227" name="Google Shape;227;p22"/>
          <p:cNvSpPr/>
          <p:nvPr/>
        </p:nvSpPr>
        <p:spPr>
          <a:xfrm>
            <a:off x="2489539" y="848900"/>
            <a:ext cx="1155000" cy="5889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Memory</a:t>
            </a:r>
            <a:endParaRPr b="1" sz="945"/>
          </a:p>
        </p:txBody>
      </p:sp>
      <p:sp>
        <p:nvSpPr>
          <p:cNvPr id="228" name="Google Shape;228;p22"/>
          <p:cNvSpPr/>
          <p:nvPr/>
        </p:nvSpPr>
        <p:spPr>
          <a:xfrm>
            <a:off x="4214695" y="1882524"/>
            <a:ext cx="1155000" cy="6471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Prompt Constructor</a:t>
            </a:r>
            <a:endParaRPr b="1" sz="945"/>
          </a:p>
        </p:txBody>
      </p:sp>
      <p:sp>
        <p:nvSpPr>
          <p:cNvPr id="229" name="Google Shape;229;p22"/>
          <p:cNvSpPr/>
          <p:nvPr/>
        </p:nvSpPr>
        <p:spPr>
          <a:xfrm>
            <a:off x="5822991" y="1882524"/>
            <a:ext cx="1155000" cy="647100"/>
          </a:xfrm>
          <a:prstGeom prst="roundRect">
            <a:avLst>
              <a:gd fmla="val 16667" name="adj"/>
            </a:avLst>
          </a:prstGeom>
          <a:solidFill>
            <a:srgbClr val="C9DAF8"/>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LLM</a:t>
            </a:r>
            <a:endParaRPr b="1" sz="945"/>
          </a:p>
        </p:txBody>
      </p:sp>
      <p:sp>
        <p:nvSpPr>
          <p:cNvPr id="230" name="Google Shape;230;p22"/>
          <p:cNvSpPr/>
          <p:nvPr/>
        </p:nvSpPr>
        <p:spPr>
          <a:xfrm>
            <a:off x="7431286" y="1882536"/>
            <a:ext cx="1098600" cy="647100"/>
          </a:xfrm>
          <a:prstGeom prst="parallelogram">
            <a:avLst>
              <a:gd fmla="val 25000"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Response</a:t>
            </a:r>
            <a:endParaRPr b="1" sz="945"/>
          </a:p>
        </p:txBody>
      </p:sp>
      <p:cxnSp>
        <p:nvCxnSpPr>
          <p:cNvPr id="231" name="Google Shape;231;p22"/>
          <p:cNvCxnSpPr>
            <a:stCxn id="225" idx="2"/>
            <a:endCxn id="226" idx="1"/>
          </p:cNvCxnSpPr>
          <p:nvPr/>
        </p:nvCxnSpPr>
        <p:spPr>
          <a:xfrm>
            <a:off x="1838550" y="2206074"/>
            <a:ext cx="651000" cy="0"/>
          </a:xfrm>
          <a:prstGeom prst="straightConnector1">
            <a:avLst/>
          </a:prstGeom>
          <a:noFill/>
          <a:ln cap="flat" cmpd="sng" w="9000">
            <a:solidFill>
              <a:schemeClr val="dk2"/>
            </a:solidFill>
            <a:prstDash val="solid"/>
            <a:round/>
            <a:headEnd len="med" w="med" type="none"/>
            <a:tailEnd len="med" w="med" type="triangle"/>
          </a:ln>
        </p:spPr>
      </p:cxnSp>
      <p:cxnSp>
        <p:nvCxnSpPr>
          <p:cNvPr id="232" name="Google Shape;232;p22"/>
          <p:cNvCxnSpPr>
            <a:stCxn id="226" idx="3"/>
            <a:endCxn id="228" idx="1"/>
          </p:cNvCxnSpPr>
          <p:nvPr/>
        </p:nvCxnSpPr>
        <p:spPr>
          <a:xfrm>
            <a:off x="3644539" y="2206062"/>
            <a:ext cx="570300" cy="0"/>
          </a:xfrm>
          <a:prstGeom prst="straightConnector1">
            <a:avLst/>
          </a:prstGeom>
          <a:noFill/>
          <a:ln cap="flat" cmpd="sng" w="9000">
            <a:solidFill>
              <a:schemeClr val="dk2"/>
            </a:solidFill>
            <a:prstDash val="solid"/>
            <a:round/>
            <a:headEnd len="med" w="med" type="none"/>
            <a:tailEnd len="med" w="med" type="triangle"/>
          </a:ln>
        </p:spPr>
      </p:cxnSp>
      <p:cxnSp>
        <p:nvCxnSpPr>
          <p:cNvPr id="233" name="Google Shape;233;p22"/>
          <p:cNvCxnSpPr>
            <a:stCxn id="228" idx="3"/>
            <a:endCxn id="229" idx="1"/>
          </p:cNvCxnSpPr>
          <p:nvPr/>
        </p:nvCxnSpPr>
        <p:spPr>
          <a:xfrm>
            <a:off x="5369695" y="2206074"/>
            <a:ext cx="453300" cy="0"/>
          </a:xfrm>
          <a:prstGeom prst="straightConnector1">
            <a:avLst/>
          </a:prstGeom>
          <a:noFill/>
          <a:ln cap="flat" cmpd="sng" w="9000">
            <a:solidFill>
              <a:schemeClr val="dk2"/>
            </a:solidFill>
            <a:prstDash val="solid"/>
            <a:round/>
            <a:headEnd len="med" w="med" type="none"/>
            <a:tailEnd len="med" w="med" type="triangle"/>
          </a:ln>
        </p:spPr>
      </p:cxnSp>
      <p:cxnSp>
        <p:nvCxnSpPr>
          <p:cNvPr id="234" name="Google Shape;234;p22"/>
          <p:cNvCxnSpPr>
            <a:stCxn id="229" idx="3"/>
            <a:endCxn id="230" idx="5"/>
          </p:cNvCxnSpPr>
          <p:nvPr/>
        </p:nvCxnSpPr>
        <p:spPr>
          <a:xfrm>
            <a:off x="6977991" y="2206074"/>
            <a:ext cx="534300" cy="0"/>
          </a:xfrm>
          <a:prstGeom prst="straightConnector1">
            <a:avLst/>
          </a:prstGeom>
          <a:noFill/>
          <a:ln cap="flat" cmpd="sng" w="9000">
            <a:solidFill>
              <a:schemeClr val="dk2"/>
            </a:solidFill>
            <a:prstDash val="solid"/>
            <a:round/>
            <a:headEnd len="med" w="med" type="none"/>
            <a:tailEnd len="med" w="med" type="triangle"/>
          </a:ln>
        </p:spPr>
      </p:cxnSp>
      <p:cxnSp>
        <p:nvCxnSpPr>
          <p:cNvPr id="235" name="Google Shape;235;p22"/>
          <p:cNvCxnSpPr>
            <a:stCxn id="227" idx="2"/>
            <a:endCxn id="226" idx="0"/>
          </p:cNvCxnSpPr>
          <p:nvPr/>
        </p:nvCxnSpPr>
        <p:spPr>
          <a:xfrm>
            <a:off x="3067039" y="1437800"/>
            <a:ext cx="0" cy="444600"/>
          </a:xfrm>
          <a:prstGeom prst="straightConnector1">
            <a:avLst/>
          </a:prstGeom>
          <a:noFill/>
          <a:ln cap="flat" cmpd="sng" w="9000">
            <a:solidFill>
              <a:schemeClr val="dk2"/>
            </a:solidFill>
            <a:prstDash val="solid"/>
            <a:round/>
            <a:headEnd len="med" w="med" type="triangle"/>
            <a:tailEnd len="med" w="med" type="triangle"/>
          </a:ln>
        </p:spPr>
      </p:cxnSp>
      <p:cxnSp>
        <p:nvCxnSpPr>
          <p:cNvPr id="236" name="Google Shape;236;p22"/>
          <p:cNvCxnSpPr>
            <a:stCxn id="230" idx="1"/>
            <a:endCxn id="227" idx="3"/>
          </p:cNvCxnSpPr>
          <p:nvPr/>
        </p:nvCxnSpPr>
        <p:spPr>
          <a:xfrm flipH="1" rot="5400000">
            <a:off x="5483423" y="-695514"/>
            <a:ext cx="739200" cy="4416900"/>
          </a:xfrm>
          <a:prstGeom prst="bentConnector2">
            <a:avLst/>
          </a:prstGeom>
          <a:noFill/>
          <a:ln cap="flat" cmpd="sng" w="9000">
            <a:solidFill>
              <a:schemeClr val="dk2"/>
            </a:solidFill>
            <a:prstDash val="dash"/>
            <a:round/>
            <a:headEnd len="med" w="med" type="none"/>
            <a:tailEnd len="med" w="med" type="triangle"/>
          </a:ln>
        </p:spPr>
      </p:cxnSp>
      <p:sp>
        <p:nvSpPr>
          <p:cNvPr id="237" name="Google Shape;237;p22"/>
          <p:cNvSpPr/>
          <p:nvPr/>
        </p:nvSpPr>
        <p:spPr>
          <a:xfrm>
            <a:off x="729075" y="3796341"/>
            <a:ext cx="1009692" cy="588924"/>
          </a:xfrm>
          <a:prstGeom prst="flowChartMultidocument">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Dataset</a:t>
            </a:r>
            <a:endParaRPr b="1" sz="945"/>
          </a:p>
        </p:txBody>
      </p:sp>
      <p:pic>
        <p:nvPicPr>
          <p:cNvPr id="238" name="Google Shape;238;p22" title="pdf-file-format (1).png"/>
          <p:cNvPicPr preferRelativeResize="0"/>
          <p:nvPr/>
        </p:nvPicPr>
        <p:blipFill>
          <a:blip r:embed="rId3">
            <a:alphaModFix/>
          </a:blip>
          <a:stretch>
            <a:fillRect/>
          </a:stretch>
        </p:blipFill>
        <p:spPr>
          <a:xfrm>
            <a:off x="1504206" y="3793358"/>
            <a:ext cx="228046" cy="218248"/>
          </a:xfrm>
          <a:prstGeom prst="rect">
            <a:avLst/>
          </a:prstGeom>
          <a:noFill/>
          <a:ln>
            <a:noFill/>
          </a:ln>
        </p:spPr>
      </p:pic>
      <p:pic>
        <p:nvPicPr>
          <p:cNvPr id="239" name="Google Shape;239;p22" title="work-process.png"/>
          <p:cNvPicPr preferRelativeResize="0"/>
          <p:nvPr/>
        </p:nvPicPr>
        <p:blipFill>
          <a:blip r:embed="rId4">
            <a:alphaModFix/>
          </a:blip>
          <a:stretch>
            <a:fillRect/>
          </a:stretch>
        </p:blipFill>
        <p:spPr>
          <a:xfrm>
            <a:off x="3479463" y="1834756"/>
            <a:ext cx="228046" cy="228046"/>
          </a:xfrm>
          <a:prstGeom prst="rect">
            <a:avLst/>
          </a:prstGeom>
          <a:noFill/>
          <a:ln>
            <a:noFill/>
          </a:ln>
        </p:spPr>
      </p:pic>
      <p:pic>
        <p:nvPicPr>
          <p:cNvPr id="240" name="Google Shape;240;p22" title="creativity.png"/>
          <p:cNvPicPr preferRelativeResize="0"/>
          <p:nvPr/>
        </p:nvPicPr>
        <p:blipFill>
          <a:blip r:embed="rId5">
            <a:alphaModFix/>
          </a:blip>
          <a:stretch>
            <a:fillRect/>
          </a:stretch>
        </p:blipFill>
        <p:spPr>
          <a:xfrm>
            <a:off x="6854358" y="1834756"/>
            <a:ext cx="228046" cy="228046"/>
          </a:xfrm>
          <a:prstGeom prst="rect">
            <a:avLst/>
          </a:prstGeom>
          <a:noFill/>
          <a:ln>
            <a:noFill/>
          </a:ln>
        </p:spPr>
      </p:pic>
      <p:cxnSp>
        <p:nvCxnSpPr>
          <p:cNvPr id="241" name="Google Shape;241;p22"/>
          <p:cNvCxnSpPr/>
          <p:nvPr/>
        </p:nvCxnSpPr>
        <p:spPr>
          <a:xfrm>
            <a:off x="404825" y="3032125"/>
            <a:ext cx="8257200" cy="2700"/>
          </a:xfrm>
          <a:prstGeom prst="straightConnector1">
            <a:avLst/>
          </a:prstGeom>
          <a:noFill/>
          <a:ln cap="flat" cmpd="sng" w="9000">
            <a:solidFill>
              <a:schemeClr val="dk2"/>
            </a:solidFill>
            <a:prstDash val="dot"/>
            <a:round/>
            <a:headEnd len="med" w="med" type="none"/>
            <a:tailEnd len="med" w="med" type="none"/>
          </a:ln>
          <a:effectLst>
            <a:outerShdw blurRad="54045" rotWithShape="0" algn="bl" dir="5400000" dist="18015">
              <a:srgbClr val="000000">
                <a:alpha val="50000"/>
              </a:srgbClr>
            </a:outerShdw>
          </a:effectLst>
        </p:spPr>
      </p:cxnSp>
      <p:sp>
        <p:nvSpPr>
          <p:cNvPr id="242" name="Google Shape;242;p22"/>
          <p:cNvSpPr txBox="1"/>
          <p:nvPr/>
        </p:nvSpPr>
        <p:spPr>
          <a:xfrm>
            <a:off x="373050" y="2628037"/>
            <a:ext cx="932700" cy="305700"/>
          </a:xfrm>
          <a:prstGeom prst="rect">
            <a:avLst/>
          </a:prstGeom>
          <a:noFill/>
          <a:ln>
            <a:noFill/>
          </a:ln>
        </p:spPr>
        <p:txBody>
          <a:bodyPr anchorCtr="0" anchor="t" bIns="86450" lIns="86450" spcFirstLastPara="1" rIns="86450" wrap="square" tIns="86450">
            <a:spAutoFit/>
          </a:bodyPr>
          <a:lstStyle/>
          <a:p>
            <a:pPr indent="0" lvl="0" marL="0" rtl="0" algn="l">
              <a:spcBef>
                <a:spcPts val="0"/>
              </a:spcBef>
              <a:spcAft>
                <a:spcPts val="0"/>
              </a:spcAft>
              <a:buNone/>
            </a:pPr>
            <a:r>
              <a:rPr lang="en-GB" sz="851">
                <a:solidFill>
                  <a:srgbClr val="999999"/>
                </a:solidFill>
              </a:rPr>
              <a:t>Online Process</a:t>
            </a:r>
            <a:endParaRPr sz="851">
              <a:solidFill>
                <a:srgbClr val="999999"/>
              </a:solidFill>
            </a:endParaRPr>
          </a:p>
        </p:txBody>
      </p:sp>
      <p:sp>
        <p:nvSpPr>
          <p:cNvPr id="243" name="Google Shape;243;p22"/>
          <p:cNvSpPr txBox="1"/>
          <p:nvPr/>
        </p:nvSpPr>
        <p:spPr>
          <a:xfrm>
            <a:off x="373050" y="3133235"/>
            <a:ext cx="932700" cy="305700"/>
          </a:xfrm>
          <a:prstGeom prst="rect">
            <a:avLst/>
          </a:prstGeom>
          <a:noFill/>
          <a:ln>
            <a:noFill/>
          </a:ln>
        </p:spPr>
        <p:txBody>
          <a:bodyPr anchorCtr="0" anchor="t" bIns="86450" lIns="86450" spcFirstLastPara="1" rIns="86450" wrap="square" tIns="86450">
            <a:spAutoFit/>
          </a:bodyPr>
          <a:lstStyle/>
          <a:p>
            <a:pPr indent="0" lvl="0" marL="0" rtl="0" algn="l">
              <a:spcBef>
                <a:spcPts val="0"/>
              </a:spcBef>
              <a:spcAft>
                <a:spcPts val="0"/>
              </a:spcAft>
              <a:buNone/>
            </a:pPr>
            <a:r>
              <a:rPr lang="en-GB" sz="851">
                <a:solidFill>
                  <a:srgbClr val="999999"/>
                </a:solidFill>
              </a:rPr>
              <a:t>Data Ingestion</a:t>
            </a:r>
            <a:endParaRPr sz="851">
              <a:solidFill>
                <a:srgbClr val="999999"/>
              </a:solidFill>
            </a:endParaRPr>
          </a:p>
        </p:txBody>
      </p:sp>
      <p:sp>
        <p:nvSpPr>
          <p:cNvPr id="244" name="Google Shape;244;p22"/>
          <p:cNvSpPr/>
          <p:nvPr/>
        </p:nvSpPr>
        <p:spPr>
          <a:xfrm>
            <a:off x="2562148" y="3229398"/>
            <a:ext cx="1009800" cy="4446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RAG</a:t>
            </a:r>
            <a:endParaRPr b="1" sz="945"/>
          </a:p>
        </p:txBody>
      </p:sp>
      <p:cxnSp>
        <p:nvCxnSpPr>
          <p:cNvPr id="245" name="Google Shape;245;p22"/>
          <p:cNvCxnSpPr>
            <a:stCxn id="237" idx="3"/>
            <a:endCxn id="244" idx="1"/>
          </p:cNvCxnSpPr>
          <p:nvPr/>
        </p:nvCxnSpPr>
        <p:spPr>
          <a:xfrm flipH="1" rot="10800000">
            <a:off x="1738767" y="3451803"/>
            <a:ext cx="823500" cy="639000"/>
          </a:xfrm>
          <a:prstGeom prst="bentConnector3">
            <a:avLst>
              <a:gd fmla="val 49993" name="adj1"/>
            </a:avLst>
          </a:prstGeom>
          <a:noFill/>
          <a:ln cap="flat" cmpd="sng" w="9000">
            <a:solidFill>
              <a:schemeClr val="dk2"/>
            </a:solidFill>
            <a:prstDash val="solid"/>
            <a:round/>
            <a:headEnd len="med" w="med" type="none"/>
            <a:tailEnd len="med" w="med" type="triangle"/>
          </a:ln>
        </p:spPr>
      </p:cxnSp>
      <p:cxnSp>
        <p:nvCxnSpPr>
          <p:cNvPr id="246" name="Google Shape;246;p22"/>
          <p:cNvCxnSpPr>
            <a:stCxn id="237" idx="3"/>
            <a:endCxn id="247" idx="1"/>
          </p:cNvCxnSpPr>
          <p:nvPr/>
        </p:nvCxnSpPr>
        <p:spPr>
          <a:xfrm>
            <a:off x="1738767" y="4090803"/>
            <a:ext cx="2548500" cy="600"/>
          </a:xfrm>
          <a:prstGeom prst="bentConnector3">
            <a:avLst>
              <a:gd fmla="val 50001" name="adj1"/>
            </a:avLst>
          </a:prstGeom>
          <a:noFill/>
          <a:ln cap="flat" cmpd="sng" w="9000">
            <a:solidFill>
              <a:schemeClr val="dk2"/>
            </a:solidFill>
            <a:prstDash val="solid"/>
            <a:round/>
            <a:headEnd len="med" w="med" type="none"/>
            <a:tailEnd len="med" w="med" type="triangle"/>
          </a:ln>
        </p:spPr>
      </p:cxnSp>
      <p:sp>
        <p:nvSpPr>
          <p:cNvPr id="248" name="Google Shape;248;p22"/>
          <p:cNvSpPr txBox="1"/>
          <p:nvPr/>
        </p:nvSpPr>
        <p:spPr>
          <a:xfrm>
            <a:off x="1504188" y="3257238"/>
            <a:ext cx="762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900">
                <a:solidFill>
                  <a:schemeClr val="dk1"/>
                </a:solidFill>
              </a:rPr>
              <a:t>Fact and indicator extraction</a:t>
            </a:r>
            <a:endParaRPr i="1" sz="900">
              <a:solidFill>
                <a:schemeClr val="dk1"/>
              </a:solidFill>
            </a:endParaRPr>
          </a:p>
        </p:txBody>
      </p:sp>
      <p:sp>
        <p:nvSpPr>
          <p:cNvPr id="249" name="Google Shape;249;p22"/>
          <p:cNvSpPr txBox="1"/>
          <p:nvPr/>
        </p:nvSpPr>
        <p:spPr>
          <a:xfrm>
            <a:off x="2288350" y="4138413"/>
            <a:ext cx="1784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900">
                <a:solidFill>
                  <a:schemeClr val="dk1"/>
                </a:solidFill>
              </a:rPr>
              <a:t>Persona traits extraction</a:t>
            </a:r>
            <a:endParaRPr i="1" sz="900">
              <a:solidFill>
                <a:schemeClr val="dk1"/>
              </a:solidFill>
            </a:endParaRPr>
          </a:p>
        </p:txBody>
      </p:sp>
      <p:cxnSp>
        <p:nvCxnSpPr>
          <p:cNvPr id="250" name="Google Shape;250;p22"/>
          <p:cNvCxnSpPr>
            <a:stCxn id="226" idx="2"/>
            <a:endCxn id="244" idx="0"/>
          </p:cNvCxnSpPr>
          <p:nvPr/>
        </p:nvCxnSpPr>
        <p:spPr>
          <a:xfrm flipH="1" rot="-5400000">
            <a:off x="2717389" y="2879262"/>
            <a:ext cx="699900" cy="600"/>
          </a:xfrm>
          <a:prstGeom prst="bentConnector3">
            <a:avLst>
              <a:gd fmla="val 49992" name="adj1"/>
            </a:avLst>
          </a:prstGeom>
          <a:noFill/>
          <a:ln cap="flat" cmpd="sng" w="9000">
            <a:solidFill>
              <a:schemeClr val="dk2"/>
            </a:solidFill>
            <a:prstDash val="solid"/>
            <a:round/>
            <a:headEnd len="med" w="med" type="triangle"/>
            <a:tailEnd len="med" w="med" type="triangle"/>
          </a:ln>
        </p:spPr>
      </p:cxnSp>
      <p:sp>
        <p:nvSpPr>
          <p:cNvPr id="247" name="Google Shape;247;p22"/>
          <p:cNvSpPr/>
          <p:nvPr/>
        </p:nvSpPr>
        <p:spPr>
          <a:xfrm>
            <a:off x="4287298" y="3868810"/>
            <a:ext cx="1009800" cy="4446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Persona Registry</a:t>
            </a:r>
            <a:endParaRPr b="1" sz="945"/>
          </a:p>
        </p:txBody>
      </p:sp>
      <p:cxnSp>
        <p:nvCxnSpPr>
          <p:cNvPr id="251" name="Google Shape;251;p22"/>
          <p:cNvCxnSpPr>
            <a:stCxn id="247" idx="0"/>
            <a:endCxn id="228" idx="2"/>
          </p:cNvCxnSpPr>
          <p:nvPr/>
        </p:nvCxnSpPr>
        <p:spPr>
          <a:xfrm rot="-5400000">
            <a:off x="4122898" y="3198910"/>
            <a:ext cx="1339200" cy="600"/>
          </a:xfrm>
          <a:prstGeom prst="bentConnector3">
            <a:avLst>
              <a:gd fmla="val 49999" name="adj1"/>
            </a:avLst>
          </a:prstGeom>
          <a:noFill/>
          <a:ln cap="flat" cmpd="sng" w="9000">
            <a:solidFill>
              <a:schemeClr val="dk2"/>
            </a:solidFill>
            <a:prstDash val="solid"/>
            <a:round/>
            <a:headEnd len="med" w="med" type="none"/>
            <a:tailEnd len="med" w="med" type="triangle"/>
          </a:ln>
        </p:spPr>
      </p:cxnSp>
      <p:sp>
        <p:nvSpPr>
          <p:cNvPr id="252" name="Google Shape;252;p22"/>
          <p:cNvSpPr txBox="1"/>
          <p:nvPr/>
        </p:nvSpPr>
        <p:spPr>
          <a:xfrm>
            <a:off x="176250" y="4770125"/>
            <a:ext cx="6102300" cy="373500"/>
          </a:xfrm>
          <a:prstGeom prst="rect">
            <a:avLst/>
          </a:prstGeom>
          <a:noFill/>
          <a:ln>
            <a:noFill/>
          </a:ln>
        </p:spPr>
        <p:txBody>
          <a:bodyPr anchorCtr="0" anchor="ctr" bIns="91425" lIns="91425" spcFirstLastPara="1" rIns="91425" wrap="square" tIns="91425">
            <a:normAutofit/>
          </a:bodyPr>
          <a:lstStyle/>
          <a:p>
            <a:pPr indent="0" lvl="0" marL="0" rtl="0" algn="l">
              <a:lnSpc>
                <a:spcPct val="50000"/>
              </a:lnSpc>
              <a:spcBef>
                <a:spcPts val="500"/>
              </a:spcBef>
              <a:spcAft>
                <a:spcPts val="0"/>
              </a:spcAft>
              <a:buNone/>
            </a:pPr>
            <a:r>
              <a:rPr lang="en-GB" sz="800">
                <a:solidFill>
                  <a:srgbClr val="EFEFEF"/>
                </a:solidFill>
              </a:rPr>
              <a:t>Fact data: all data (including segments characteristics, market data)</a:t>
            </a:r>
            <a:endParaRPr sz="800">
              <a:solidFill>
                <a:srgbClr val="EFEFEF"/>
              </a:solidFill>
            </a:endParaRPr>
          </a:p>
          <a:p>
            <a:pPr indent="0" lvl="0" marL="0" rtl="0" algn="l">
              <a:lnSpc>
                <a:spcPct val="50000"/>
              </a:lnSpc>
              <a:spcBef>
                <a:spcPts val="500"/>
              </a:spcBef>
              <a:spcAft>
                <a:spcPts val="500"/>
              </a:spcAft>
              <a:buNone/>
            </a:pPr>
            <a:r>
              <a:rPr lang="en-GB" sz="800">
                <a:solidFill>
                  <a:srgbClr val="EFEFEF"/>
                </a:solidFill>
              </a:rPr>
              <a:t>Persona traits data: characteristics of the customer segments (like tone, style, values, preferences)</a:t>
            </a:r>
            <a:endParaRPr sz="800">
              <a:solidFill>
                <a:srgbClr val="EFEFE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3"/>
          <p:cNvSpPr txBox="1"/>
          <p:nvPr>
            <p:ph type="title"/>
          </p:nvPr>
        </p:nvSpPr>
        <p:spPr>
          <a:xfrm>
            <a:off x="306175" y="273100"/>
            <a:ext cx="74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Persona Extraction</a:t>
            </a:r>
            <a:endParaRPr b="1" sz="2520">
              <a:solidFill>
                <a:srgbClr val="1D2E4E"/>
              </a:solidFill>
            </a:endParaRPr>
          </a:p>
          <a:p>
            <a:pPr indent="0" lvl="0" marL="0" rtl="0" algn="l">
              <a:spcBef>
                <a:spcPts val="0"/>
              </a:spcBef>
              <a:spcAft>
                <a:spcPts val="0"/>
              </a:spcAft>
              <a:buSzPts val="990"/>
              <a:buNone/>
            </a:pPr>
            <a:r>
              <a:t/>
            </a:r>
            <a:endParaRPr b="1" sz="2220">
              <a:solidFill>
                <a:srgbClr val="1D2E4E"/>
              </a:solidFill>
            </a:endParaRPr>
          </a:p>
        </p:txBody>
      </p:sp>
      <p:sp>
        <p:nvSpPr>
          <p:cNvPr id="258" name="Google Shape;258;p23"/>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9" name="Google Shape;259;p23"/>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260" name="Google Shape;260;p23"/>
          <p:cNvPicPr preferRelativeResize="0"/>
          <p:nvPr/>
        </p:nvPicPr>
        <p:blipFill>
          <a:blip r:embed="rId4">
            <a:alphaModFix/>
          </a:blip>
          <a:stretch>
            <a:fillRect/>
          </a:stretch>
        </p:blipFill>
        <p:spPr>
          <a:xfrm>
            <a:off x="456638" y="1505912"/>
            <a:ext cx="2576799" cy="1502300"/>
          </a:xfrm>
          <a:prstGeom prst="rect">
            <a:avLst/>
          </a:prstGeom>
          <a:noFill/>
          <a:ln>
            <a:noFill/>
          </a:ln>
        </p:spPr>
      </p:pic>
      <p:sp>
        <p:nvSpPr>
          <p:cNvPr id="261" name="Google Shape;261;p23"/>
          <p:cNvSpPr txBox="1"/>
          <p:nvPr/>
        </p:nvSpPr>
        <p:spPr>
          <a:xfrm>
            <a:off x="713788" y="3077050"/>
            <a:ext cx="2062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Each page of the dataset</a:t>
            </a:r>
            <a:endParaRPr b="1" sz="1200"/>
          </a:p>
        </p:txBody>
      </p:sp>
      <p:pic>
        <p:nvPicPr>
          <p:cNvPr id="262" name="Google Shape;262;p23"/>
          <p:cNvPicPr preferRelativeResize="0"/>
          <p:nvPr/>
        </p:nvPicPr>
        <p:blipFill>
          <a:blip r:embed="rId5">
            <a:alphaModFix/>
          </a:blip>
          <a:stretch>
            <a:fillRect/>
          </a:stretch>
        </p:blipFill>
        <p:spPr>
          <a:xfrm>
            <a:off x="3335962" y="2003288"/>
            <a:ext cx="572700" cy="486300"/>
          </a:xfrm>
          <a:prstGeom prst="rect">
            <a:avLst/>
          </a:prstGeom>
          <a:noFill/>
          <a:ln>
            <a:noFill/>
          </a:ln>
        </p:spPr>
      </p:pic>
      <p:sp>
        <p:nvSpPr>
          <p:cNvPr id="263" name="Google Shape;263;p23"/>
          <p:cNvSpPr txBox="1"/>
          <p:nvPr/>
        </p:nvSpPr>
        <p:spPr>
          <a:xfrm>
            <a:off x="3908675" y="3008200"/>
            <a:ext cx="1567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JSON indicators</a:t>
            </a:r>
            <a:endParaRPr b="1" sz="1200"/>
          </a:p>
        </p:txBody>
      </p:sp>
      <p:sp>
        <p:nvSpPr>
          <p:cNvPr id="264" name="Google Shape;264;p23"/>
          <p:cNvSpPr txBox="1"/>
          <p:nvPr/>
        </p:nvSpPr>
        <p:spPr>
          <a:xfrm>
            <a:off x="3111025" y="1849088"/>
            <a:ext cx="1116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VLLM Extraction</a:t>
            </a:r>
            <a:endParaRPr sz="800">
              <a:solidFill>
                <a:srgbClr val="434343"/>
              </a:solidFill>
            </a:endParaRPr>
          </a:p>
        </p:txBody>
      </p:sp>
      <p:pic>
        <p:nvPicPr>
          <p:cNvPr id="265" name="Google Shape;265;p23"/>
          <p:cNvPicPr preferRelativeResize="0"/>
          <p:nvPr/>
        </p:nvPicPr>
        <p:blipFill>
          <a:blip r:embed="rId5">
            <a:alphaModFix/>
          </a:blip>
          <a:stretch>
            <a:fillRect/>
          </a:stretch>
        </p:blipFill>
        <p:spPr>
          <a:xfrm>
            <a:off x="4973187" y="2003300"/>
            <a:ext cx="572700" cy="486300"/>
          </a:xfrm>
          <a:prstGeom prst="rect">
            <a:avLst/>
          </a:prstGeom>
          <a:noFill/>
          <a:ln>
            <a:noFill/>
          </a:ln>
        </p:spPr>
      </p:pic>
      <p:pic>
        <p:nvPicPr>
          <p:cNvPr id="266" name="Google Shape;266;p23"/>
          <p:cNvPicPr preferRelativeResize="0"/>
          <p:nvPr/>
        </p:nvPicPr>
        <p:blipFill>
          <a:blip r:embed="rId5">
            <a:alphaModFix/>
          </a:blip>
          <a:stretch>
            <a:fillRect/>
          </a:stretch>
        </p:blipFill>
        <p:spPr>
          <a:xfrm>
            <a:off x="6748012" y="2003288"/>
            <a:ext cx="572700" cy="486300"/>
          </a:xfrm>
          <a:prstGeom prst="rect">
            <a:avLst/>
          </a:prstGeom>
          <a:noFill/>
          <a:ln>
            <a:noFill/>
          </a:ln>
        </p:spPr>
      </p:pic>
      <p:sp>
        <p:nvSpPr>
          <p:cNvPr id="267" name="Google Shape;267;p23"/>
          <p:cNvSpPr txBox="1"/>
          <p:nvPr/>
        </p:nvSpPr>
        <p:spPr>
          <a:xfrm>
            <a:off x="7541325" y="2902000"/>
            <a:ext cx="1150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Fine-tuned AI Personas</a:t>
            </a:r>
            <a:endParaRPr b="1" sz="1200"/>
          </a:p>
        </p:txBody>
      </p:sp>
      <p:sp>
        <p:nvSpPr>
          <p:cNvPr id="268" name="Google Shape;268;p23"/>
          <p:cNvSpPr txBox="1"/>
          <p:nvPr/>
        </p:nvSpPr>
        <p:spPr>
          <a:xfrm>
            <a:off x="6543450" y="1849100"/>
            <a:ext cx="12927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Prompt tuning</a:t>
            </a:r>
            <a:endParaRPr sz="800">
              <a:solidFill>
                <a:srgbClr val="434343"/>
              </a:solidFill>
            </a:endParaRPr>
          </a:p>
        </p:txBody>
      </p:sp>
      <p:sp>
        <p:nvSpPr>
          <p:cNvPr id="269" name="Google Shape;269;p23"/>
          <p:cNvSpPr txBox="1"/>
          <p:nvPr/>
        </p:nvSpPr>
        <p:spPr>
          <a:xfrm>
            <a:off x="5599900" y="3030600"/>
            <a:ext cx="1292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Persona Traits</a:t>
            </a:r>
            <a:endParaRPr b="1" sz="1200"/>
          </a:p>
        </p:txBody>
      </p:sp>
      <p:sp>
        <p:nvSpPr>
          <p:cNvPr id="270" name="Google Shape;270;p23"/>
          <p:cNvSpPr txBox="1"/>
          <p:nvPr/>
        </p:nvSpPr>
        <p:spPr>
          <a:xfrm>
            <a:off x="4770325" y="1849088"/>
            <a:ext cx="1116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VLLM Reasoning</a:t>
            </a:r>
            <a:endParaRPr sz="800">
              <a:solidFill>
                <a:srgbClr val="434343"/>
              </a:solidFill>
            </a:endParaRPr>
          </a:p>
        </p:txBody>
      </p:sp>
      <p:pic>
        <p:nvPicPr>
          <p:cNvPr id="271" name="Google Shape;271;p23"/>
          <p:cNvPicPr preferRelativeResize="0"/>
          <p:nvPr/>
        </p:nvPicPr>
        <p:blipFill>
          <a:blip r:embed="rId6">
            <a:alphaModFix/>
          </a:blip>
          <a:stretch>
            <a:fillRect/>
          </a:stretch>
        </p:blipFill>
        <p:spPr>
          <a:xfrm>
            <a:off x="7665975" y="1773775"/>
            <a:ext cx="794675" cy="794675"/>
          </a:xfrm>
          <a:prstGeom prst="rect">
            <a:avLst/>
          </a:prstGeom>
          <a:noFill/>
          <a:ln>
            <a:noFill/>
          </a:ln>
        </p:spPr>
      </p:pic>
      <p:pic>
        <p:nvPicPr>
          <p:cNvPr id="272" name="Google Shape;272;p23" title="file (4).png"/>
          <p:cNvPicPr preferRelativeResize="0"/>
          <p:nvPr/>
        </p:nvPicPr>
        <p:blipFill>
          <a:blip r:embed="rId7">
            <a:alphaModFix/>
          </a:blip>
          <a:stretch>
            <a:fillRect/>
          </a:stretch>
        </p:blipFill>
        <p:spPr>
          <a:xfrm>
            <a:off x="4108975" y="2003302"/>
            <a:ext cx="663900" cy="663923"/>
          </a:xfrm>
          <a:prstGeom prst="rect">
            <a:avLst/>
          </a:prstGeom>
          <a:noFill/>
          <a:ln>
            <a:noFill/>
          </a:ln>
        </p:spPr>
      </p:pic>
      <p:pic>
        <p:nvPicPr>
          <p:cNvPr id="273" name="Google Shape;273;p23" title="buyer-persona (1).png"/>
          <p:cNvPicPr preferRelativeResize="0"/>
          <p:nvPr/>
        </p:nvPicPr>
        <p:blipFill>
          <a:blip r:embed="rId8">
            <a:alphaModFix/>
          </a:blip>
          <a:stretch>
            <a:fillRect/>
          </a:stretch>
        </p:blipFill>
        <p:spPr>
          <a:xfrm>
            <a:off x="5814998" y="1925099"/>
            <a:ext cx="663900" cy="663900"/>
          </a:xfrm>
          <a:prstGeom prst="rect">
            <a:avLst/>
          </a:prstGeom>
          <a:noFill/>
          <a:ln>
            <a:noFill/>
          </a:ln>
        </p:spPr>
      </p:pic>
      <p:pic>
        <p:nvPicPr>
          <p:cNvPr id="274" name="Google Shape;274;p23"/>
          <p:cNvPicPr preferRelativeResize="0"/>
          <p:nvPr/>
        </p:nvPicPr>
        <p:blipFill>
          <a:blip r:embed="rId5">
            <a:alphaModFix/>
          </a:blip>
          <a:stretch>
            <a:fillRect/>
          </a:stretch>
        </p:blipFill>
        <p:spPr>
          <a:xfrm rot="5400000">
            <a:off x="4240825" y="3373513"/>
            <a:ext cx="572700" cy="486300"/>
          </a:xfrm>
          <a:prstGeom prst="rect">
            <a:avLst/>
          </a:prstGeom>
          <a:noFill/>
          <a:ln>
            <a:noFill/>
          </a:ln>
        </p:spPr>
      </p:pic>
      <p:sp>
        <p:nvSpPr>
          <p:cNvPr id="275" name="Google Shape;275;p23"/>
          <p:cNvSpPr txBox="1"/>
          <p:nvPr/>
        </p:nvSpPr>
        <p:spPr>
          <a:xfrm>
            <a:off x="4973176" y="4151925"/>
            <a:ext cx="1123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Database</a:t>
            </a:r>
            <a:endParaRPr b="1" sz="1200"/>
          </a:p>
        </p:txBody>
      </p:sp>
      <p:pic>
        <p:nvPicPr>
          <p:cNvPr id="276" name="Google Shape;276;p23" title="database-storage.png"/>
          <p:cNvPicPr preferRelativeResize="0"/>
          <p:nvPr/>
        </p:nvPicPr>
        <p:blipFill>
          <a:blip r:embed="rId9">
            <a:alphaModFix/>
          </a:blip>
          <a:stretch>
            <a:fillRect/>
          </a:stretch>
        </p:blipFill>
        <p:spPr>
          <a:xfrm>
            <a:off x="4166425" y="3975825"/>
            <a:ext cx="721500" cy="721500"/>
          </a:xfrm>
          <a:prstGeom prst="rect">
            <a:avLst/>
          </a:prstGeom>
          <a:noFill/>
          <a:ln>
            <a:noFill/>
          </a:ln>
        </p:spPr>
      </p:pic>
      <p:sp>
        <p:nvSpPr>
          <p:cNvPr id="277" name="Google Shape;277;p23"/>
          <p:cNvSpPr txBox="1"/>
          <p:nvPr/>
        </p:nvSpPr>
        <p:spPr>
          <a:xfrm>
            <a:off x="4613187" y="3399900"/>
            <a:ext cx="12927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Chunker and Embedding Model</a:t>
            </a:r>
            <a:endParaRPr sz="8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306175" y="273100"/>
            <a:ext cx="689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Fact Extraction</a:t>
            </a:r>
            <a:endParaRPr b="1" sz="2220">
              <a:solidFill>
                <a:srgbClr val="1D2E4E"/>
              </a:solidFill>
              <a:latin typeface="Albert Sans"/>
              <a:ea typeface="Albert Sans"/>
              <a:cs typeface="Albert Sans"/>
              <a:sym typeface="Albert Sans"/>
            </a:endParaRPr>
          </a:p>
        </p:txBody>
      </p:sp>
      <p:sp>
        <p:nvSpPr>
          <p:cNvPr id="283" name="Google Shape;283;p2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4" name="Google Shape;284;p24"/>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285" name="Google Shape;285;p24"/>
          <p:cNvPicPr preferRelativeResize="0"/>
          <p:nvPr/>
        </p:nvPicPr>
        <p:blipFill>
          <a:blip r:embed="rId4">
            <a:alphaModFix/>
          </a:blip>
          <a:stretch>
            <a:fillRect/>
          </a:stretch>
        </p:blipFill>
        <p:spPr>
          <a:xfrm>
            <a:off x="584200" y="1601537"/>
            <a:ext cx="2576799" cy="1502300"/>
          </a:xfrm>
          <a:prstGeom prst="rect">
            <a:avLst/>
          </a:prstGeom>
          <a:noFill/>
          <a:ln>
            <a:noFill/>
          </a:ln>
        </p:spPr>
      </p:pic>
      <p:sp>
        <p:nvSpPr>
          <p:cNvPr id="286" name="Google Shape;286;p24"/>
          <p:cNvSpPr txBox="1"/>
          <p:nvPr/>
        </p:nvSpPr>
        <p:spPr>
          <a:xfrm>
            <a:off x="841350" y="3172675"/>
            <a:ext cx="2062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Each page of the dataset</a:t>
            </a:r>
            <a:endParaRPr b="1" sz="1200"/>
          </a:p>
        </p:txBody>
      </p:sp>
      <p:pic>
        <p:nvPicPr>
          <p:cNvPr id="287" name="Google Shape;287;p24"/>
          <p:cNvPicPr preferRelativeResize="0"/>
          <p:nvPr/>
        </p:nvPicPr>
        <p:blipFill>
          <a:blip r:embed="rId5">
            <a:alphaModFix/>
          </a:blip>
          <a:stretch>
            <a:fillRect/>
          </a:stretch>
        </p:blipFill>
        <p:spPr>
          <a:xfrm>
            <a:off x="3463525" y="2098913"/>
            <a:ext cx="572700" cy="486300"/>
          </a:xfrm>
          <a:prstGeom prst="rect">
            <a:avLst/>
          </a:prstGeom>
          <a:noFill/>
          <a:ln>
            <a:noFill/>
          </a:ln>
        </p:spPr>
      </p:pic>
      <p:sp>
        <p:nvSpPr>
          <p:cNvPr id="288" name="Google Shape;288;p24"/>
          <p:cNvSpPr txBox="1"/>
          <p:nvPr/>
        </p:nvSpPr>
        <p:spPr>
          <a:xfrm>
            <a:off x="3916350" y="3126225"/>
            <a:ext cx="1512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Markdown output</a:t>
            </a:r>
            <a:endParaRPr b="1" sz="1200"/>
          </a:p>
        </p:txBody>
      </p:sp>
      <p:sp>
        <p:nvSpPr>
          <p:cNvPr id="289" name="Google Shape;289;p24"/>
          <p:cNvSpPr txBox="1"/>
          <p:nvPr/>
        </p:nvSpPr>
        <p:spPr>
          <a:xfrm>
            <a:off x="3419975" y="1989450"/>
            <a:ext cx="795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VLLM</a:t>
            </a:r>
            <a:endParaRPr sz="800">
              <a:solidFill>
                <a:srgbClr val="434343"/>
              </a:solidFill>
            </a:endParaRPr>
          </a:p>
        </p:txBody>
      </p:sp>
      <p:pic>
        <p:nvPicPr>
          <p:cNvPr id="290" name="Google Shape;290;p24"/>
          <p:cNvPicPr preferRelativeResize="0"/>
          <p:nvPr/>
        </p:nvPicPr>
        <p:blipFill>
          <a:blip r:embed="rId5">
            <a:alphaModFix/>
          </a:blip>
          <a:stretch>
            <a:fillRect/>
          </a:stretch>
        </p:blipFill>
        <p:spPr>
          <a:xfrm>
            <a:off x="5100750" y="2098925"/>
            <a:ext cx="572700" cy="486300"/>
          </a:xfrm>
          <a:prstGeom prst="rect">
            <a:avLst/>
          </a:prstGeom>
          <a:noFill/>
          <a:ln>
            <a:noFill/>
          </a:ln>
        </p:spPr>
      </p:pic>
      <p:sp>
        <p:nvSpPr>
          <p:cNvPr id="291" name="Google Shape;291;p24"/>
          <p:cNvSpPr txBox="1"/>
          <p:nvPr/>
        </p:nvSpPr>
        <p:spPr>
          <a:xfrm>
            <a:off x="5609950" y="3126225"/>
            <a:ext cx="1456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Chunked output</a:t>
            </a:r>
            <a:endParaRPr b="1" sz="1200"/>
          </a:p>
        </p:txBody>
      </p:sp>
      <p:pic>
        <p:nvPicPr>
          <p:cNvPr id="292" name="Google Shape;292;p24"/>
          <p:cNvPicPr preferRelativeResize="0"/>
          <p:nvPr/>
        </p:nvPicPr>
        <p:blipFill>
          <a:blip r:embed="rId5">
            <a:alphaModFix/>
          </a:blip>
          <a:stretch>
            <a:fillRect/>
          </a:stretch>
        </p:blipFill>
        <p:spPr>
          <a:xfrm>
            <a:off x="6875575" y="2098913"/>
            <a:ext cx="572700" cy="486300"/>
          </a:xfrm>
          <a:prstGeom prst="rect">
            <a:avLst/>
          </a:prstGeom>
          <a:noFill/>
          <a:ln>
            <a:noFill/>
          </a:ln>
        </p:spPr>
      </p:pic>
      <p:sp>
        <p:nvSpPr>
          <p:cNvPr id="293" name="Google Shape;293;p24"/>
          <p:cNvSpPr txBox="1"/>
          <p:nvPr/>
        </p:nvSpPr>
        <p:spPr>
          <a:xfrm>
            <a:off x="7707576" y="3126225"/>
            <a:ext cx="1123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200">
                <a:solidFill>
                  <a:schemeClr val="dk1"/>
                </a:solidFill>
              </a:rPr>
              <a:t>Database</a:t>
            </a:r>
            <a:endParaRPr b="1" sz="1200"/>
          </a:p>
        </p:txBody>
      </p:sp>
      <p:sp>
        <p:nvSpPr>
          <p:cNvPr id="294" name="Google Shape;294;p24"/>
          <p:cNvSpPr txBox="1"/>
          <p:nvPr/>
        </p:nvSpPr>
        <p:spPr>
          <a:xfrm>
            <a:off x="6584863" y="1939175"/>
            <a:ext cx="1059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Embedding Model</a:t>
            </a:r>
            <a:endParaRPr sz="800">
              <a:solidFill>
                <a:srgbClr val="434343"/>
              </a:solidFill>
            </a:endParaRPr>
          </a:p>
        </p:txBody>
      </p:sp>
      <p:pic>
        <p:nvPicPr>
          <p:cNvPr id="295" name="Google Shape;295;p24" title="paper.png"/>
          <p:cNvPicPr preferRelativeResize="0"/>
          <p:nvPr/>
        </p:nvPicPr>
        <p:blipFill>
          <a:blip r:embed="rId6">
            <a:alphaModFix/>
          </a:blip>
          <a:stretch>
            <a:fillRect/>
          </a:stretch>
        </p:blipFill>
        <p:spPr>
          <a:xfrm>
            <a:off x="5772975" y="1982825"/>
            <a:ext cx="721500" cy="721500"/>
          </a:xfrm>
          <a:prstGeom prst="rect">
            <a:avLst/>
          </a:prstGeom>
          <a:noFill/>
          <a:ln>
            <a:noFill/>
          </a:ln>
        </p:spPr>
      </p:pic>
      <p:pic>
        <p:nvPicPr>
          <p:cNvPr id="296" name="Google Shape;296;p24" title="file (3).png"/>
          <p:cNvPicPr preferRelativeResize="0"/>
          <p:nvPr/>
        </p:nvPicPr>
        <p:blipFill>
          <a:blip r:embed="rId7">
            <a:alphaModFix/>
          </a:blip>
          <a:stretch>
            <a:fillRect/>
          </a:stretch>
        </p:blipFill>
        <p:spPr>
          <a:xfrm>
            <a:off x="4215863" y="1989449"/>
            <a:ext cx="705251" cy="705251"/>
          </a:xfrm>
          <a:prstGeom prst="rect">
            <a:avLst/>
          </a:prstGeom>
          <a:noFill/>
          <a:ln>
            <a:noFill/>
          </a:ln>
        </p:spPr>
      </p:pic>
      <p:sp>
        <p:nvSpPr>
          <p:cNvPr id="297" name="Google Shape;297;p24"/>
          <p:cNvSpPr txBox="1"/>
          <p:nvPr/>
        </p:nvSpPr>
        <p:spPr>
          <a:xfrm>
            <a:off x="4969424" y="1939175"/>
            <a:ext cx="861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rgbClr val="434343"/>
                </a:solidFill>
              </a:rPr>
              <a:t>Chunker</a:t>
            </a:r>
            <a:endParaRPr sz="800">
              <a:solidFill>
                <a:srgbClr val="434343"/>
              </a:solidFill>
            </a:endParaRPr>
          </a:p>
        </p:txBody>
      </p:sp>
      <p:pic>
        <p:nvPicPr>
          <p:cNvPr id="298" name="Google Shape;298;p24" title="database-storage.png"/>
          <p:cNvPicPr preferRelativeResize="0"/>
          <p:nvPr/>
        </p:nvPicPr>
        <p:blipFill>
          <a:blip r:embed="rId8">
            <a:alphaModFix/>
          </a:blip>
          <a:stretch>
            <a:fillRect/>
          </a:stretch>
        </p:blipFill>
        <p:spPr>
          <a:xfrm>
            <a:off x="7734275" y="1981325"/>
            <a:ext cx="721500" cy="72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txBox="1"/>
          <p:nvPr>
            <p:ph type="title"/>
          </p:nvPr>
        </p:nvSpPr>
        <p:spPr>
          <a:xfrm>
            <a:off x="306175" y="273100"/>
            <a:ext cx="689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20">
                <a:solidFill>
                  <a:srgbClr val="1D2E4E"/>
                </a:solidFill>
              </a:rPr>
              <a:t>Method - Application</a:t>
            </a:r>
            <a:endParaRPr b="1" sz="2220">
              <a:solidFill>
                <a:srgbClr val="1D2E4E"/>
              </a:solidFill>
              <a:latin typeface="Albert Sans"/>
              <a:ea typeface="Albert Sans"/>
              <a:cs typeface="Albert Sans"/>
              <a:sym typeface="Albert Sans"/>
            </a:endParaRPr>
          </a:p>
        </p:txBody>
      </p:sp>
      <p:sp>
        <p:nvSpPr>
          <p:cNvPr id="304" name="Google Shape;304;p2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5" name="Google Shape;305;p25"/>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306" name="Google Shape;306;p25"/>
          <p:cNvSpPr txBox="1"/>
          <p:nvPr/>
        </p:nvSpPr>
        <p:spPr>
          <a:xfrm>
            <a:off x="306175" y="3468325"/>
            <a:ext cx="2290500" cy="1020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en-GB" sz="1200">
                <a:solidFill>
                  <a:schemeClr val="dk1"/>
                </a:solidFill>
              </a:rPr>
              <a:t>Back-end</a:t>
            </a:r>
            <a:endParaRPr b="1" sz="1200">
              <a:solidFill>
                <a:schemeClr val="dk1"/>
              </a:solidFill>
            </a:endParaRPr>
          </a:p>
          <a:p>
            <a:pPr indent="0" lvl="0" marL="0" rtl="0" algn="ctr">
              <a:lnSpc>
                <a:spcPct val="100000"/>
              </a:lnSpc>
              <a:spcBef>
                <a:spcPts val="800"/>
              </a:spcBef>
              <a:spcAft>
                <a:spcPts val="0"/>
              </a:spcAft>
              <a:buNone/>
            </a:pPr>
            <a:r>
              <a:rPr b="1" lang="en-GB" sz="900">
                <a:solidFill>
                  <a:schemeClr val="dk1"/>
                </a:solidFill>
              </a:rPr>
              <a:t>(REST APIs)</a:t>
            </a:r>
            <a:endParaRPr sz="900">
              <a:solidFill>
                <a:schemeClr val="dk1"/>
              </a:solidFill>
            </a:endParaRPr>
          </a:p>
          <a:p>
            <a:pPr indent="0" lvl="0" marL="0" rtl="0" algn="ctr">
              <a:lnSpc>
                <a:spcPct val="100000"/>
              </a:lnSpc>
              <a:spcBef>
                <a:spcPts val="800"/>
              </a:spcBef>
              <a:spcAft>
                <a:spcPts val="500"/>
              </a:spcAft>
              <a:buNone/>
            </a:pPr>
            <a:r>
              <a:rPr lang="en-GB" sz="1000">
                <a:solidFill>
                  <a:schemeClr val="dk1"/>
                </a:solidFill>
              </a:rPr>
              <a:t>Handles system operations and provides results to the frontend</a:t>
            </a:r>
            <a:endParaRPr sz="1000">
              <a:solidFill>
                <a:schemeClr val="dk1"/>
              </a:solidFill>
            </a:endParaRPr>
          </a:p>
        </p:txBody>
      </p:sp>
      <p:pic>
        <p:nvPicPr>
          <p:cNvPr id="307" name="Google Shape;307;p25"/>
          <p:cNvPicPr preferRelativeResize="0"/>
          <p:nvPr/>
        </p:nvPicPr>
        <p:blipFill>
          <a:blip r:embed="rId4">
            <a:alphaModFix/>
          </a:blip>
          <a:stretch>
            <a:fillRect/>
          </a:stretch>
        </p:blipFill>
        <p:spPr>
          <a:xfrm>
            <a:off x="3969250" y="2605550"/>
            <a:ext cx="1415382" cy="827700"/>
          </a:xfrm>
          <a:prstGeom prst="rect">
            <a:avLst/>
          </a:prstGeom>
          <a:noFill/>
          <a:ln>
            <a:noFill/>
          </a:ln>
        </p:spPr>
      </p:pic>
      <p:pic>
        <p:nvPicPr>
          <p:cNvPr id="308" name="Google Shape;308;p25"/>
          <p:cNvPicPr preferRelativeResize="0"/>
          <p:nvPr/>
        </p:nvPicPr>
        <p:blipFill>
          <a:blip r:embed="rId5">
            <a:alphaModFix/>
          </a:blip>
          <a:stretch>
            <a:fillRect/>
          </a:stretch>
        </p:blipFill>
        <p:spPr>
          <a:xfrm>
            <a:off x="911625" y="2605538"/>
            <a:ext cx="827712" cy="827712"/>
          </a:xfrm>
          <a:prstGeom prst="rect">
            <a:avLst/>
          </a:prstGeom>
          <a:noFill/>
          <a:ln>
            <a:noFill/>
          </a:ln>
        </p:spPr>
      </p:pic>
      <p:pic>
        <p:nvPicPr>
          <p:cNvPr id="309" name="Google Shape;309;p25"/>
          <p:cNvPicPr preferRelativeResize="0"/>
          <p:nvPr/>
        </p:nvPicPr>
        <p:blipFill>
          <a:blip r:embed="rId6">
            <a:alphaModFix/>
          </a:blip>
          <a:stretch>
            <a:fillRect/>
          </a:stretch>
        </p:blipFill>
        <p:spPr>
          <a:xfrm>
            <a:off x="3239375" y="2716363"/>
            <a:ext cx="641149" cy="641149"/>
          </a:xfrm>
          <a:prstGeom prst="rect">
            <a:avLst/>
          </a:prstGeom>
          <a:noFill/>
          <a:ln>
            <a:noFill/>
          </a:ln>
        </p:spPr>
      </p:pic>
      <p:pic>
        <p:nvPicPr>
          <p:cNvPr id="310" name="Google Shape;310;p25"/>
          <p:cNvPicPr preferRelativeResize="0"/>
          <p:nvPr/>
        </p:nvPicPr>
        <p:blipFill>
          <a:blip r:embed="rId7">
            <a:alphaModFix/>
          </a:blip>
          <a:stretch>
            <a:fillRect/>
          </a:stretch>
        </p:blipFill>
        <p:spPr>
          <a:xfrm>
            <a:off x="2565025" y="1038024"/>
            <a:ext cx="738900" cy="738900"/>
          </a:xfrm>
          <a:prstGeom prst="rect">
            <a:avLst/>
          </a:prstGeom>
          <a:noFill/>
          <a:ln>
            <a:noFill/>
          </a:ln>
        </p:spPr>
      </p:pic>
      <p:sp>
        <p:nvSpPr>
          <p:cNvPr id="311" name="Google Shape;311;p25"/>
          <p:cNvSpPr txBox="1"/>
          <p:nvPr/>
        </p:nvSpPr>
        <p:spPr>
          <a:xfrm>
            <a:off x="3085700" y="3536700"/>
            <a:ext cx="2041800" cy="831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0"/>
              </a:spcAft>
              <a:buNone/>
            </a:pPr>
            <a:r>
              <a:rPr b="1" lang="en-GB" sz="1200">
                <a:solidFill>
                  <a:schemeClr val="dk1"/>
                </a:solidFill>
              </a:rPr>
              <a:t>Front-end</a:t>
            </a:r>
            <a:endParaRPr b="1" sz="1200">
              <a:solidFill>
                <a:schemeClr val="dk1"/>
              </a:solidFill>
            </a:endParaRPr>
          </a:p>
          <a:p>
            <a:pPr indent="0" lvl="0" marL="0" rtl="0" algn="ctr">
              <a:lnSpc>
                <a:spcPct val="100000"/>
              </a:lnSpc>
              <a:spcBef>
                <a:spcPts val="1200"/>
              </a:spcBef>
              <a:spcAft>
                <a:spcPts val="1200"/>
              </a:spcAft>
              <a:buNone/>
            </a:pPr>
            <a:r>
              <a:rPr lang="en-GB" sz="1000">
                <a:solidFill>
                  <a:schemeClr val="dk1"/>
                </a:solidFill>
              </a:rPr>
              <a:t>User interface for interacting with the backend, built with Streamlit</a:t>
            </a:r>
            <a:endParaRPr sz="1000">
              <a:solidFill>
                <a:schemeClr val="dk1"/>
              </a:solidFill>
            </a:endParaRPr>
          </a:p>
        </p:txBody>
      </p:sp>
      <p:cxnSp>
        <p:nvCxnSpPr>
          <p:cNvPr id="312" name="Google Shape;312;p25"/>
          <p:cNvCxnSpPr>
            <a:stCxn id="308" idx="0"/>
            <a:endCxn id="310" idx="2"/>
          </p:cNvCxnSpPr>
          <p:nvPr/>
        </p:nvCxnSpPr>
        <p:spPr>
          <a:xfrm rot="-5400000">
            <a:off x="1715631" y="1386788"/>
            <a:ext cx="828600" cy="1608900"/>
          </a:xfrm>
          <a:prstGeom prst="bentConnector3">
            <a:avLst>
              <a:gd fmla="val 50001" name="adj1"/>
            </a:avLst>
          </a:prstGeom>
          <a:noFill/>
          <a:ln cap="flat" cmpd="sng" w="9525">
            <a:solidFill>
              <a:schemeClr val="dk2"/>
            </a:solidFill>
            <a:prstDash val="solid"/>
            <a:round/>
            <a:headEnd len="med" w="med" type="none"/>
            <a:tailEnd len="med" w="med" type="stealth"/>
          </a:ln>
        </p:spPr>
      </p:cxnSp>
      <p:cxnSp>
        <p:nvCxnSpPr>
          <p:cNvPr id="313" name="Google Shape;313;p25"/>
          <p:cNvCxnSpPr>
            <a:stCxn id="307" idx="0"/>
            <a:endCxn id="310" idx="2"/>
          </p:cNvCxnSpPr>
          <p:nvPr/>
        </p:nvCxnSpPr>
        <p:spPr>
          <a:xfrm flipH="1" rot="5400000">
            <a:off x="3391441" y="1320050"/>
            <a:ext cx="828600" cy="1742400"/>
          </a:xfrm>
          <a:prstGeom prst="bentConnector3">
            <a:avLst>
              <a:gd fmla="val 50002" name="adj1"/>
            </a:avLst>
          </a:prstGeom>
          <a:noFill/>
          <a:ln cap="flat" cmpd="sng" w="9525">
            <a:solidFill>
              <a:schemeClr val="dk2"/>
            </a:solidFill>
            <a:prstDash val="solid"/>
            <a:round/>
            <a:headEnd len="med" w="med" type="none"/>
            <a:tailEnd len="med" w="med" type="none"/>
          </a:ln>
        </p:spPr>
      </p:cxnSp>
      <p:sp>
        <p:nvSpPr>
          <p:cNvPr id="314" name="Google Shape;314;p25"/>
          <p:cNvSpPr txBox="1"/>
          <p:nvPr/>
        </p:nvSpPr>
        <p:spPr>
          <a:xfrm>
            <a:off x="5981638" y="1242113"/>
            <a:ext cx="21708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b="1" lang="en-GB" sz="1200">
                <a:solidFill>
                  <a:schemeClr val="dk1"/>
                </a:solidFill>
              </a:rPr>
              <a:t>Features implemented</a:t>
            </a:r>
            <a:endParaRPr sz="1100">
              <a:solidFill>
                <a:schemeClr val="dk1"/>
              </a:solidFill>
            </a:endParaRPr>
          </a:p>
        </p:txBody>
      </p:sp>
      <p:grpSp>
        <p:nvGrpSpPr>
          <p:cNvPr id="315" name="Google Shape;315;p25"/>
          <p:cNvGrpSpPr/>
          <p:nvPr/>
        </p:nvGrpSpPr>
        <p:grpSpPr>
          <a:xfrm>
            <a:off x="5681675" y="1660462"/>
            <a:ext cx="2770729" cy="2713329"/>
            <a:chOff x="2378233" y="160712"/>
            <a:chExt cx="4286400" cy="4197600"/>
          </a:xfrm>
        </p:grpSpPr>
        <p:sp>
          <p:nvSpPr>
            <p:cNvPr id="316" name="Google Shape;316;p25"/>
            <p:cNvSpPr/>
            <p:nvPr/>
          </p:nvSpPr>
          <p:spPr>
            <a:xfrm>
              <a:off x="2378233" y="160712"/>
              <a:ext cx="4286400" cy="4197600"/>
            </a:xfrm>
            <a:prstGeom prst="roundRect">
              <a:avLst>
                <a:gd fmla="val 16667" name="adj"/>
              </a:avLst>
            </a:prstGeom>
            <a:solidFill>
              <a:srgbClr val="F3F3F3"/>
            </a:solidFill>
            <a:ln>
              <a:noFill/>
            </a:ln>
          </p:spPr>
          <p:txBody>
            <a:bodyPr anchorCtr="0" anchor="ctr" bIns="59100" lIns="59100" spcFirstLastPara="1" rIns="59100" wrap="square" tIns="59100">
              <a:noAutofit/>
            </a:bodyPr>
            <a:lstStyle/>
            <a:p>
              <a:pPr indent="0" lvl="0" marL="0" rtl="0" algn="ctr">
                <a:spcBef>
                  <a:spcPts val="0"/>
                </a:spcBef>
                <a:spcAft>
                  <a:spcPts val="0"/>
                </a:spcAft>
                <a:buNone/>
              </a:pPr>
              <a:r>
                <a:t/>
              </a:r>
              <a:endParaRPr sz="904">
                <a:latin typeface="Work Sans"/>
                <a:ea typeface="Work Sans"/>
                <a:cs typeface="Work Sans"/>
                <a:sym typeface="Work Sans"/>
              </a:endParaRPr>
            </a:p>
          </p:txBody>
        </p:sp>
        <p:sp>
          <p:nvSpPr>
            <p:cNvPr id="317" name="Google Shape;317;p25"/>
            <p:cNvSpPr/>
            <p:nvPr/>
          </p:nvSpPr>
          <p:spPr>
            <a:xfrm>
              <a:off x="2868366" y="1143414"/>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2</a:t>
              </a:r>
              <a:endParaRPr b="1" sz="775">
                <a:solidFill>
                  <a:schemeClr val="lt1"/>
                </a:solidFill>
                <a:latin typeface="Work Sans"/>
                <a:ea typeface="Work Sans"/>
                <a:cs typeface="Work Sans"/>
                <a:sym typeface="Work Sans"/>
              </a:endParaRPr>
            </a:p>
          </p:txBody>
        </p:sp>
        <p:sp>
          <p:nvSpPr>
            <p:cNvPr id="318" name="Google Shape;318;p25"/>
            <p:cNvSpPr/>
            <p:nvPr/>
          </p:nvSpPr>
          <p:spPr>
            <a:xfrm>
              <a:off x="2868366" y="549895"/>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1</a:t>
              </a:r>
              <a:endParaRPr b="1" sz="775">
                <a:solidFill>
                  <a:schemeClr val="lt1"/>
                </a:solidFill>
                <a:latin typeface="Work Sans"/>
                <a:ea typeface="Work Sans"/>
                <a:cs typeface="Work Sans"/>
                <a:sym typeface="Work Sans"/>
              </a:endParaRPr>
            </a:p>
          </p:txBody>
        </p:sp>
        <p:sp>
          <p:nvSpPr>
            <p:cNvPr id="319" name="Google Shape;319;p25"/>
            <p:cNvSpPr txBox="1"/>
            <p:nvPr/>
          </p:nvSpPr>
          <p:spPr>
            <a:xfrm>
              <a:off x="3492950" y="607643"/>
              <a:ext cx="2880300" cy="483000"/>
            </a:xfrm>
            <a:prstGeom prst="rect">
              <a:avLst/>
            </a:prstGeom>
            <a:noFill/>
            <a:ln>
              <a:noFill/>
            </a:ln>
          </p:spPr>
          <p:txBody>
            <a:bodyPr anchorCtr="0" anchor="t" bIns="0" lIns="0" spcFirstLastPara="1" rIns="59100" wrap="square" tIns="59100">
              <a:normAutofit/>
            </a:bodyPr>
            <a:lstStyle/>
            <a:p>
              <a:pPr indent="0" lvl="0" marL="0" rtl="0" algn="l">
                <a:spcBef>
                  <a:spcPts val="0"/>
                </a:spcBef>
                <a:spcAft>
                  <a:spcPts val="0"/>
                </a:spcAft>
                <a:buNone/>
              </a:pPr>
              <a:r>
                <a:rPr lang="en-GB" sz="1000">
                  <a:latin typeface="Plus Jakarta Sans"/>
                  <a:ea typeface="Plus Jakarta Sans"/>
                  <a:cs typeface="Plus Jakarta Sans"/>
                  <a:sym typeface="Plus Jakarta Sans"/>
                </a:rPr>
                <a:t>Authentication</a:t>
              </a:r>
              <a:endParaRPr sz="1000">
                <a:latin typeface="Plus Jakarta Sans"/>
                <a:ea typeface="Plus Jakarta Sans"/>
                <a:cs typeface="Plus Jakarta Sans"/>
                <a:sym typeface="Plus Jakarta Sans"/>
              </a:endParaRPr>
            </a:p>
          </p:txBody>
        </p:sp>
        <p:sp>
          <p:nvSpPr>
            <p:cNvPr id="320" name="Google Shape;320;p25"/>
            <p:cNvSpPr txBox="1"/>
            <p:nvPr/>
          </p:nvSpPr>
          <p:spPr>
            <a:xfrm>
              <a:off x="3492946" y="1796697"/>
              <a:ext cx="2880300" cy="483000"/>
            </a:xfrm>
            <a:prstGeom prst="rect">
              <a:avLst/>
            </a:prstGeom>
            <a:noFill/>
            <a:ln>
              <a:noFill/>
            </a:ln>
          </p:spPr>
          <p:txBody>
            <a:bodyPr anchorCtr="0" anchor="t" bIns="0" lIns="0" spcFirstLastPara="1" rIns="59100" wrap="square" tIns="59100">
              <a:normAutofit/>
            </a:bodyPr>
            <a:lstStyle/>
            <a:p>
              <a:pPr indent="0" lvl="0" marL="0" rtl="0" algn="l">
                <a:spcBef>
                  <a:spcPts val="0"/>
                </a:spcBef>
                <a:spcAft>
                  <a:spcPts val="0"/>
                </a:spcAft>
                <a:buNone/>
              </a:pPr>
              <a:r>
                <a:rPr lang="en-GB" sz="1000">
                  <a:latin typeface="Plus Jakarta Sans"/>
                  <a:ea typeface="Plus Jakarta Sans"/>
                  <a:cs typeface="Plus Jakarta Sans"/>
                  <a:sym typeface="Plus Jakarta Sans"/>
                </a:rPr>
                <a:t>Past chat selection</a:t>
              </a:r>
              <a:endParaRPr sz="1000">
                <a:latin typeface="Plus Jakarta Sans"/>
                <a:ea typeface="Plus Jakarta Sans"/>
                <a:cs typeface="Plus Jakarta Sans"/>
                <a:sym typeface="Plus Jakarta Sans"/>
              </a:endParaRPr>
            </a:p>
          </p:txBody>
        </p:sp>
        <p:sp>
          <p:nvSpPr>
            <p:cNvPr id="321" name="Google Shape;321;p25"/>
            <p:cNvSpPr/>
            <p:nvPr/>
          </p:nvSpPr>
          <p:spPr>
            <a:xfrm>
              <a:off x="2868366" y="2330517"/>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4</a:t>
              </a:r>
              <a:endParaRPr b="1" sz="775">
                <a:solidFill>
                  <a:schemeClr val="lt1"/>
                </a:solidFill>
                <a:latin typeface="Work Sans"/>
                <a:ea typeface="Work Sans"/>
                <a:cs typeface="Work Sans"/>
                <a:sym typeface="Work Sans"/>
              </a:endParaRPr>
            </a:p>
          </p:txBody>
        </p:sp>
        <p:sp>
          <p:nvSpPr>
            <p:cNvPr id="322" name="Google Shape;322;p25"/>
            <p:cNvSpPr txBox="1"/>
            <p:nvPr/>
          </p:nvSpPr>
          <p:spPr>
            <a:xfrm>
              <a:off x="3492950" y="2407049"/>
              <a:ext cx="2880300" cy="483000"/>
            </a:xfrm>
            <a:prstGeom prst="rect">
              <a:avLst/>
            </a:prstGeom>
            <a:noFill/>
            <a:ln>
              <a:noFill/>
            </a:ln>
          </p:spPr>
          <p:txBody>
            <a:bodyPr anchorCtr="0" anchor="t" bIns="0" lIns="0" spcFirstLastPara="1" rIns="59100" wrap="square" tIns="59100">
              <a:normAutofit/>
            </a:bodyPr>
            <a:lstStyle/>
            <a:p>
              <a:pPr indent="0" lvl="0" marL="0" rtl="0" algn="l">
                <a:spcBef>
                  <a:spcPts val="0"/>
                </a:spcBef>
                <a:spcAft>
                  <a:spcPts val="0"/>
                </a:spcAft>
                <a:buNone/>
              </a:pPr>
              <a:r>
                <a:rPr lang="en-GB" sz="1000">
                  <a:latin typeface="Plus Jakarta Sans"/>
                  <a:ea typeface="Plus Jakarta Sans"/>
                  <a:cs typeface="Plus Jakarta Sans"/>
                  <a:sym typeface="Plus Jakarta Sans"/>
                </a:rPr>
                <a:t>Context customization</a:t>
              </a:r>
              <a:endParaRPr sz="1000">
                <a:latin typeface="Plus Jakarta Sans"/>
                <a:ea typeface="Plus Jakarta Sans"/>
                <a:cs typeface="Plus Jakarta Sans"/>
                <a:sym typeface="Plus Jakarta Sans"/>
              </a:endParaRPr>
            </a:p>
          </p:txBody>
        </p:sp>
        <p:sp>
          <p:nvSpPr>
            <p:cNvPr id="323" name="Google Shape;323;p25"/>
            <p:cNvSpPr/>
            <p:nvPr/>
          </p:nvSpPr>
          <p:spPr>
            <a:xfrm>
              <a:off x="2868366" y="2924093"/>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5</a:t>
              </a:r>
              <a:endParaRPr b="1" sz="775">
                <a:solidFill>
                  <a:schemeClr val="lt1"/>
                </a:solidFill>
                <a:latin typeface="Work Sans"/>
                <a:ea typeface="Work Sans"/>
                <a:cs typeface="Work Sans"/>
                <a:sym typeface="Work Sans"/>
              </a:endParaRPr>
            </a:p>
          </p:txBody>
        </p:sp>
        <p:sp>
          <p:nvSpPr>
            <p:cNvPr id="324" name="Google Shape;324;p25"/>
            <p:cNvSpPr txBox="1"/>
            <p:nvPr/>
          </p:nvSpPr>
          <p:spPr>
            <a:xfrm>
              <a:off x="3492950" y="3017414"/>
              <a:ext cx="2880300" cy="483000"/>
            </a:xfrm>
            <a:prstGeom prst="rect">
              <a:avLst/>
            </a:prstGeom>
            <a:noFill/>
            <a:ln>
              <a:noFill/>
            </a:ln>
          </p:spPr>
          <p:txBody>
            <a:bodyPr anchorCtr="0" anchor="t" bIns="0" lIns="0" spcFirstLastPara="1" rIns="59100" wrap="square" tIns="59100">
              <a:normAutofit fontScale="92500"/>
            </a:bodyPr>
            <a:lstStyle/>
            <a:p>
              <a:pPr indent="0" lvl="0" marL="0" rtl="0" algn="l">
                <a:spcBef>
                  <a:spcPts val="0"/>
                </a:spcBef>
                <a:spcAft>
                  <a:spcPts val="0"/>
                </a:spcAft>
                <a:buNone/>
              </a:pPr>
              <a:r>
                <a:rPr lang="en-GB" sz="1098">
                  <a:latin typeface="Plus Jakarta Sans"/>
                  <a:ea typeface="Plus Jakarta Sans"/>
                  <a:cs typeface="Plus Jakarta Sans"/>
                  <a:sym typeface="Plus Jakarta Sans"/>
                </a:rPr>
                <a:t>Persona name customization</a:t>
              </a:r>
              <a:endParaRPr sz="1098">
                <a:latin typeface="Plus Jakarta Sans"/>
                <a:ea typeface="Plus Jakarta Sans"/>
                <a:cs typeface="Plus Jakarta Sans"/>
                <a:sym typeface="Plus Jakarta Sans"/>
              </a:endParaRPr>
            </a:p>
          </p:txBody>
        </p:sp>
        <p:sp>
          <p:nvSpPr>
            <p:cNvPr id="325" name="Google Shape;325;p25"/>
            <p:cNvSpPr/>
            <p:nvPr/>
          </p:nvSpPr>
          <p:spPr>
            <a:xfrm>
              <a:off x="2868366" y="3517686"/>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6</a:t>
              </a:r>
              <a:endParaRPr b="1" sz="775">
                <a:solidFill>
                  <a:schemeClr val="lt1"/>
                </a:solidFill>
                <a:latin typeface="Work Sans"/>
                <a:ea typeface="Work Sans"/>
                <a:cs typeface="Work Sans"/>
                <a:sym typeface="Work Sans"/>
              </a:endParaRPr>
            </a:p>
          </p:txBody>
        </p:sp>
        <p:sp>
          <p:nvSpPr>
            <p:cNvPr id="326" name="Google Shape;326;p25"/>
            <p:cNvSpPr txBox="1"/>
            <p:nvPr/>
          </p:nvSpPr>
          <p:spPr>
            <a:xfrm>
              <a:off x="3492950" y="3581074"/>
              <a:ext cx="2880300" cy="483000"/>
            </a:xfrm>
            <a:prstGeom prst="rect">
              <a:avLst/>
            </a:prstGeom>
            <a:noFill/>
            <a:ln>
              <a:noFill/>
            </a:ln>
          </p:spPr>
          <p:txBody>
            <a:bodyPr anchorCtr="0" anchor="t" bIns="0" lIns="0" spcFirstLastPara="1" rIns="59100" wrap="square" tIns="59100">
              <a:normAutofit/>
            </a:bodyPr>
            <a:lstStyle/>
            <a:p>
              <a:pPr indent="0" lvl="0" marL="0" rtl="0" algn="l">
                <a:spcBef>
                  <a:spcPts val="0"/>
                </a:spcBef>
                <a:spcAft>
                  <a:spcPts val="0"/>
                </a:spcAft>
                <a:buNone/>
              </a:pPr>
              <a:r>
                <a:rPr lang="en-GB" sz="1000">
                  <a:latin typeface="Plus Jakarta Sans"/>
                  <a:ea typeface="Plus Jakarta Sans"/>
                  <a:cs typeface="Plus Jakarta Sans"/>
                  <a:sym typeface="Plus Jakarta Sans"/>
                </a:rPr>
                <a:t>Persona information</a:t>
              </a:r>
              <a:endParaRPr sz="1000">
                <a:latin typeface="Plus Jakarta Sans"/>
                <a:ea typeface="Plus Jakarta Sans"/>
                <a:cs typeface="Plus Jakarta Sans"/>
                <a:sym typeface="Plus Jakarta Sans"/>
              </a:endParaRPr>
            </a:p>
          </p:txBody>
        </p:sp>
        <p:cxnSp>
          <p:nvCxnSpPr>
            <p:cNvPr id="327" name="Google Shape;327;p25"/>
            <p:cNvCxnSpPr/>
            <p:nvPr/>
          </p:nvCxnSpPr>
          <p:spPr>
            <a:xfrm flipH="1" rot="10800000">
              <a:off x="3109866" y="1022016"/>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28" name="Google Shape;328;p25"/>
            <p:cNvCxnSpPr/>
            <p:nvPr/>
          </p:nvCxnSpPr>
          <p:spPr>
            <a:xfrm flipH="1" rot="10800000">
              <a:off x="3109866" y="1613437"/>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29" name="Google Shape;329;p25"/>
            <p:cNvCxnSpPr/>
            <p:nvPr/>
          </p:nvCxnSpPr>
          <p:spPr>
            <a:xfrm flipH="1" rot="10800000">
              <a:off x="3109866" y="2210055"/>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30" name="Google Shape;330;p25"/>
            <p:cNvCxnSpPr/>
            <p:nvPr/>
          </p:nvCxnSpPr>
          <p:spPr>
            <a:xfrm flipH="1" rot="10800000">
              <a:off x="3109866" y="2800280"/>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31" name="Google Shape;331;p25"/>
            <p:cNvCxnSpPr/>
            <p:nvPr/>
          </p:nvCxnSpPr>
          <p:spPr>
            <a:xfrm flipH="1" rot="10800000">
              <a:off x="3109866" y="3396699"/>
              <a:ext cx="3135300" cy="6600"/>
            </a:xfrm>
            <a:prstGeom prst="straightConnector1">
              <a:avLst/>
            </a:prstGeom>
            <a:noFill/>
            <a:ln cap="flat" cmpd="sng" w="6175">
              <a:solidFill>
                <a:srgbClr val="1D2E4E"/>
              </a:solidFill>
              <a:prstDash val="solid"/>
              <a:round/>
              <a:headEnd len="med" w="med" type="none"/>
              <a:tailEnd len="med" w="med" type="none"/>
            </a:ln>
          </p:spPr>
        </p:cxnSp>
        <p:cxnSp>
          <p:nvCxnSpPr>
            <p:cNvPr id="332" name="Google Shape;332;p25"/>
            <p:cNvCxnSpPr/>
            <p:nvPr/>
          </p:nvCxnSpPr>
          <p:spPr>
            <a:xfrm flipH="1" rot="10800000">
              <a:off x="3109866" y="3989638"/>
              <a:ext cx="3135300" cy="6600"/>
            </a:xfrm>
            <a:prstGeom prst="straightConnector1">
              <a:avLst/>
            </a:prstGeom>
            <a:noFill/>
            <a:ln cap="flat" cmpd="sng" w="6175">
              <a:solidFill>
                <a:srgbClr val="1D2E4E"/>
              </a:solidFill>
              <a:prstDash val="solid"/>
              <a:round/>
              <a:headEnd len="med" w="med" type="none"/>
              <a:tailEnd len="med" w="med" type="none"/>
            </a:ln>
          </p:spPr>
        </p:cxnSp>
        <p:sp>
          <p:nvSpPr>
            <p:cNvPr id="333" name="Google Shape;333;p25"/>
            <p:cNvSpPr/>
            <p:nvPr/>
          </p:nvSpPr>
          <p:spPr>
            <a:xfrm>
              <a:off x="2868366" y="1736957"/>
              <a:ext cx="483000" cy="483000"/>
            </a:xfrm>
            <a:prstGeom prst="roundRect">
              <a:avLst>
                <a:gd fmla="val 50000" name="adj"/>
              </a:avLst>
            </a:prstGeom>
            <a:solidFill>
              <a:srgbClr val="1D2E4E"/>
            </a:solidFill>
            <a:ln>
              <a:noFill/>
            </a:ln>
          </p:spPr>
          <p:txBody>
            <a:bodyPr anchorCtr="0" anchor="ctr" bIns="0" lIns="59100" spcFirstLastPara="1" rIns="59100" wrap="square" tIns="0">
              <a:noAutofit/>
            </a:bodyPr>
            <a:lstStyle/>
            <a:p>
              <a:pPr indent="0" lvl="0" marL="0" rtl="0" algn="ctr">
                <a:spcBef>
                  <a:spcPts val="0"/>
                </a:spcBef>
                <a:spcAft>
                  <a:spcPts val="0"/>
                </a:spcAft>
                <a:buNone/>
              </a:pPr>
              <a:r>
                <a:rPr b="1" lang="en-GB" sz="775">
                  <a:solidFill>
                    <a:schemeClr val="lt1"/>
                  </a:solidFill>
                  <a:latin typeface="Work Sans"/>
                  <a:ea typeface="Work Sans"/>
                  <a:cs typeface="Work Sans"/>
                  <a:sym typeface="Work Sans"/>
                </a:rPr>
                <a:t>3</a:t>
              </a:r>
              <a:endParaRPr b="1" sz="775">
                <a:solidFill>
                  <a:schemeClr val="lt1"/>
                </a:solidFill>
                <a:latin typeface="Work Sans"/>
                <a:ea typeface="Work Sans"/>
                <a:cs typeface="Work Sans"/>
                <a:sym typeface="Work Sans"/>
              </a:endParaRPr>
            </a:p>
          </p:txBody>
        </p:sp>
        <p:sp>
          <p:nvSpPr>
            <p:cNvPr id="334" name="Google Shape;334;p25"/>
            <p:cNvSpPr txBox="1"/>
            <p:nvPr/>
          </p:nvSpPr>
          <p:spPr>
            <a:xfrm>
              <a:off x="3492945" y="1233037"/>
              <a:ext cx="2998500" cy="483000"/>
            </a:xfrm>
            <a:prstGeom prst="rect">
              <a:avLst/>
            </a:prstGeom>
            <a:noFill/>
            <a:ln>
              <a:noFill/>
            </a:ln>
          </p:spPr>
          <p:txBody>
            <a:bodyPr anchorCtr="0" anchor="t" bIns="0" lIns="0" spcFirstLastPara="1" rIns="59100" wrap="square" tIns="59100">
              <a:normAutofit fontScale="92500"/>
            </a:bodyPr>
            <a:lstStyle/>
            <a:p>
              <a:pPr indent="0" lvl="0" marL="0" rtl="0" algn="l">
                <a:spcBef>
                  <a:spcPts val="0"/>
                </a:spcBef>
                <a:spcAft>
                  <a:spcPts val="0"/>
                </a:spcAft>
                <a:buNone/>
              </a:pPr>
              <a:r>
                <a:rPr lang="en-GB" sz="1098">
                  <a:latin typeface="Plus Jakarta Sans"/>
                  <a:ea typeface="Plus Jakarta Sans"/>
                  <a:cs typeface="Plus Jakarta Sans"/>
                  <a:sym typeface="Plus Jakarta Sans"/>
                </a:rPr>
                <a:t>Customer segment selection</a:t>
              </a:r>
              <a:endParaRPr sz="1098">
                <a:latin typeface="Plus Jakarta Sans"/>
                <a:ea typeface="Plus Jakarta Sans"/>
                <a:cs typeface="Plus Jakarta Sans"/>
                <a:sym typeface="Plus Jakarta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6" title="1.png"/>
          <p:cNvPicPr preferRelativeResize="0"/>
          <p:nvPr/>
        </p:nvPicPr>
        <p:blipFill rotWithShape="1">
          <a:blip r:embed="rId3">
            <a:alphaModFix/>
          </a:blip>
          <a:srcRect b="0" l="17580" r="0" t="0"/>
          <a:stretch/>
        </p:blipFill>
        <p:spPr>
          <a:xfrm>
            <a:off x="762400" y="968400"/>
            <a:ext cx="6607701" cy="3558849"/>
          </a:xfrm>
          <a:prstGeom prst="rect">
            <a:avLst/>
          </a:prstGeom>
          <a:noFill/>
          <a:ln>
            <a:noFill/>
          </a:ln>
          <a:effectLst>
            <a:outerShdw blurRad="57150" rotWithShape="0" algn="bl" dir="5400000" dist="19050">
              <a:srgbClr val="000000">
                <a:alpha val="50000"/>
              </a:srgbClr>
            </a:outerShdw>
          </a:effectLst>
        </p:spPr>
      </p:pic>
      <p:sp>
        <p:nvSpPr>
          <p:cNvPr id="340" name="Google Shape;340;p26"/>
          <p:cNvSpPr txBox="1"/>
          <p:nvPr>
            <p:ph type="title"/>
          </p:nvPr>
        </p:nvSpPr>
        <p:spPr>
          <a:xfrm>
            <a:off x="296450" y="217600"/>
            <a:ext cx="612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Login</a:t>
            </a:r>
            <a:endParaRPr b="1">
              <a:solidFill>
                <a:srgbClr val="1D2E4E"/>
              </a:solidFill>
            </a:endParaRPr>
          </a:p>
        </p:txBody>
      </p:sp>
      <p:sp>
        <p:nvSpPr>
          <p:cNvPr id="341" name="Google Shape;341;p2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2" name="Google Shape;342;p26"/>
          <p:cNvPicPr preferRelativeResize="0"/>
          <p:nvPr/>
        </p:nvPicPr>
        <p:blipFill>
          <a:blip r:embed="rId4">
            <a:alphaModFix/>
          </a:blip>
          <a:stretch>
            <a:fillRect/>
          </a:stretch>
        </p:blipFill>
        <p:spPr>
          <a:xfrm>
            <a:off x="7533400" y="86602"/>
            <a:ext cx="1456650" cy="64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7"/>
          <p:cNvSpPr txBox="1"/>
          <p:nvPr>
            <p:ph type="title"/>
          </p:nvPr>
        </p:nvSpPr>
        <p:spPr>
          <a:xfrm>
            <a:off x="296450" y="217600"/>
            <a:ext cx="612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a:t>
            </a:r>
            <a:r>
              <a:rPr b="1" lang="en-GB">
                <a:solidFill>
                  <a:srgbClr val="1D2E4E"/>
                </a:solidFill>
              </a:rPr>
              <a:t>Registration</a:t>
            </a:r>
            <a:endParaRPr b="1">
              <a:solidFill>
                <a:srgbClr val="1D2E4E"/>
              </a:solidFill>
            </a:endParaRPr>
          </a:p>
        </p:txBody>
      </p:sp>
      <p:sp>
        <p:nvSpPr>
          <p:cNvPr id="348" name="Google Shape;348;p27"/>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9" name="Google Shape;349;p27"/>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50" name="Google Shape;350;p27" title="2.png"/>
          <p:cNvPicPr preferRelativeResize="0"/>
          <p:nvPr/>
        </p:nvPicPr>
        <p:blipFill rotWithShape="1">
          <a:blip r:embed="rId4">
            <a:alphaModFix/>
          </a:blip>
          <a:srcRect b="0" l="17450" r="0" t="0"/>
          <a:stretch/>
        </p:blipFill>
        <p:spPr>
          <a:xfrm>
            <a:off x="821725" y="889000"/>
            <a:ext cx="6163276" cy="36491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txBox="1"/>
          <p:nvPr>
            <p:ph type="title"/>
          </p:nvPr>
        </p:nvSpPr>
        <p:spPr>
          <a:xfrm>
            <a:off x="296450" y="217600"/>
            <a:ext cx="612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Homepage</a:t>
            </a:r>
            <a:endParaRPr b="1">
              <a:solidFill>
                <a:srgbClr val="1D2E4E"/>
              </a:solidFill>
            </a:endParaRPr>
          </a:p>
        </p:txBody>
      </p:sp>
      <p:sp>
        <p:nvSpPr>
          <p:cNvPr id="356" name="Google Shape;356;p28"/>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7" name="Google Shape;357;p28"/>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58" name="Google Shape;358;p28" title="3.png"/>
          <p:cNvPicPr preferRelativeResize="0"/>
          <p:nvPr/>
        </p:nvPicPr>
        <p:blipFill>
          <a:blip r:embed="rId4">
            <a:alphaModFix/>
          </a:blip>
          <a:stretch>
            <a:fillRect/>
          </a:stretch>
        </p:blipFill>
        <p:spPr>
          <a:xfrm>
            <a:off x="565925" y="968400"/>
            <a:ext cx="6967475" cy="34173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9"/>
          <p:cNvSpPr txBox="1"/>
          <p:nvPr>
            <p:ph type="title"/>
          </p:nvPr>
        </p:nvSpPr>
        <p:spPr>
          <a:xfrm>
            <a:off x="296450" y="217600"/>
            <a:ext cx="7069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a:t>
            </a:r>
            <a:r>
              <a:rPr b="1" lang="en-GB">
                <a:solidFill>
                  <a:srgbClr val="1D2E4E"/>
                </a:solidFill>
              </a:rPr>
              <a:t>Persona name customization</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364" name="Google Shape;364;p29"/>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5" name="Google Shape;365;p29"/>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66" name="Google Shape;366;p29" title="4.png"/>
          <p:cNvPicPr preferRelativeResize="0"/>
          <p:nvPr/>
        </p:nvPicPr>
        <p:blipFill>
          <a:blip r:embed="rId4">
            <a:alphaModFix/>
          </a:blip>
          <a:stretch>
            <a:fillRect/>
          </a:stretch>
        </p:blipFill>
        <p:spPr>
          <a:xfrm>
            <a:off x="514413" y="937000"/>
            <a:ext cx="6972176" cy="3423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0"/>
          <p:cNvSpPr txBox="1"/>
          <p:nvPr>
            <p:ph type="title"/>
          </p:nvPr>
        </p:nvSpPr>
        <p:spPr>
          <a:xfrm>
            <a:off x="296450" y="217600"/>
            <a:ext cx="723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rgbClr val="1D2E4E"/>
                </a:solidFill>
              </a:rPr>
              <a:t> UI - </a:t>
            </a:r>
            <a:r>
              <a:rPr b="1" lang="en-GB" sz="2500">
                <a:solidFill>
                  <a:srgbClr val="1D2E4E"/>
                </a:solidFill>
              </a:rPr>
              <a:t>Chat Management</a:t>
            </a:r>
            <a:endParaRPr b="1" sz="2500">
              <a:solidFill>
                <a:srgbClr val="1D2E4E"/>
              </a:solidFill>
            </a:endParaRPr>
          </a:p>
        </p:txBody>
      </p:sp>
      <p:sp>
        <p:nvSpPr>
          <p:cNvPr id="372" name="Google Shape;372;p30"/>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3" name="Google Shape;373;p30"/>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74" name="Google Shape;374;p30" title="5.png"/>
          <p:cNvPicPr preferRelativeResize="0"/>
          <p:nvPr/>
        </p:nvPicPr>
        <p:blipFill>
          <a:blip r:embed="rId4">
            <a:alphaModFix/>
          </a:blip>
          <a:stretch>
            <a:fillRect/>
          </a:stretch>
        </p:blipFill>
        <p:spPr>
          <a:xfrm>
            <a:off x="537850" y="951600"/>
            <a:ext cx="7121876" cy="3240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1"/>
          <p:cNvSpPr txBox="1"/>
          <p:nvPr>
            <p:ph type="title"/>
          </p:nvPr>
        </p:nvSpPr>
        <p:spPr>
          <a:xfrm>
            <a:off x="296450" y="217600"/>
            <a:ext cx="612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 UI - Chat Interaction</a:t>
            </a:r>
            <a:endParaRPr b="1">
              <a:solidFill>
                <a:srgbClr val="1D2E4E"/>
              </a:solidFill>
            </a:endParaRPr>
          </a:p>
        </p:txBody>
      </p:sp>
      <p:sp>
        <p:nvSpPr>
          <p:cNvPr id="380" name="Google Shape;380;p31"/>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1" name="Google Shape;381;p31"/>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82" name="Google Shape;382;p31" title="6.png"/>
          <p:cNvPicPr preferRelativeResize="0"/>
          <p:nvPr/>
        </p:nvPicPr>
        <p:blipFill>
          <a:blip r:embed="rId4">
            <a:alphaModFix/>
          </a:blip>
          <a:stretch>
            <a:fillRect/>
          </a:stretch>
        </p:blipFill>
        <p:spPr>
          <a:xfrm>
            <a:off x="539400" y="988063"/>
            <a:ext cx="6961552" cy="3167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2690200" y="1200625"/>
            <a:ext cx="5954400" cy="2703000"/>
          </a:xfrm>
          <a:prstGeom prst="roundRect">
            <a:avLst>
              <a:gd fmla="val 16667" name="adj"/>
            </a:avLst>
          </a:prstGeom>
          <a:solidFill>
            <a:srgbClr val="F3F3F3"/>
          </a:solidFill>
          <a:ln>
            <a:noFill/>
          </a:ln>
        </p:spPr>
        <p:txBody>
          <a:bodyPr anchorCtr="0" anchor="ctr" bIns="59100" lIns="59100" spcFirstLastPara="1" rIns="59100" wrap="square" tIns="59100">
            <a:noAutofit/>
          </a:bodyPr>
          <a:lstStyle/>
          <a:p>
            <a:pPr indent="0" lvl="0" marL="0" rtl="0" algn="ctr">
              <a:spcBef>
                <a:spcPts val="0"/>
              </a:spcBef>
              <a:spcAft>
                <a:spcPts val="0"/>
              </a:spcAft>
              <a:buNone/>
            </a:pPr>
            <a:r>
              <a:t/>
            </a:r>
            <a:endParaRPr sz="904">
              <a:latin typeface="Work Sans"/>
              <a:ea typeface="Work Sans"/>
              <a:cs typeface="Work Sans"/>
              <a:sym typeface="Work Sans"/>
            </a:endParaRPr>
          </a:p>
        </p:txBody>
      </p:sp>
      <p:sp>
        <p:nvSpPr>
          <p:cNvPr id="63" name="Google Shape;63;p1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txBox="1"/>
          <p:nvPr/>
        </p:nvSpPr>
        <p:spPr>
          <a:xfrm>
            <a:off x="731175" y="2232425"/>
            <a:ext cx="183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rgbClr val="1F1F1F"/>
                </a:solidFill>
              </a:rPr>
              <a:t>KEY FEATURES</a:t>
            </a:r>
            <a:endParaRPr b="1" i="1" sz="1600">
              <a:solidFill>
                <a:srgbClr val="1F1F1F"/>
              </a:solidFill>
            </a:endParaRPr>
          </a:p>
        </p:txBody>
      </p:sp>
      <p:sp>
        <p:nvSpPr>
          <p:cNvPr id="65" name="Google Shape;65;p14"/>
          <p:cNvSpPr txBox="1"/>
          <p:nvPr/>
        </p:nvSpPr>
        <p:spPr>
          <a:xfrm>
            <a:off x="756625" y="3244125"/>
            <a:ext cx="12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rgbClr val="1F1F1F"/>
                </a:solidFill>
              </a:rPr>
              <a:t>BENEFITS</a:t>
            </a:r>
            <a:endParaRPr b="1" i="1" sz="1600">
              <a:solidFill>
                <a:srgbClr val="1F1F1F"/>
              </a:solidFill>
            </a:endParaRPr>
          </a:p>
        </p:txBody>
      </p:sp>
      <p:sp>
        <p:nvSpPr>
          <p:cNvPr id="66" name="Google Shape;66;p14"/>
          <p:cNvSpPr txBox="1"/>
          <p:nvPr/>
        </p:nvSpPr>
        <p:spPr>
          <a:xfrm>
            <a:off x="716425" y="1281863"/>
            <a:ext cx="133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rgbClr val="1F1F1F"/>
                </a:solidFill>
              </a:rPr>
              <a:t>OUR GOAL</a:t>
            </a:r>
            <a:endParaRPr b="1" i="1" sz="1600">
              <a:solidFill>
                <a:srgbClr val="1F1F1F"/>
              </a:solidFill>
            </a:endParaRPr>
          </a:p>
        </p:txBody>
      </p:sp>
      <p:sp>
        <p:nvSpPr>
          <p:cNvPr id="67" name="Google Shape;67;p14"/>
          <p:cNvSpPr txBox="1"/>
          <p:nvPr>
            <p:ph type="title"/>
          </p:nvPr>
        </p:nvSpPr>
        <p:spPr>
          <a:xfrm>
            <a:off x="356925" y="281475"/>
            <a:ext cx="279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Project overview</a:t>
            </a:r>
            <a:endParaRPr b="1">
              <a:solidFill>
                <a:srgbClr val="1D2E4E"/>
              </a:solidFill>
            </a:endParaRPr>
          </a:p>
          <a:p>
            <a:pPr indent="0" lvl="0" marL="0" rtl="0" algn="l">
              <a:spcBef>
                <a:spcPts val="0"/>
              </a:spcBef>
              <a:spcAft>
                <a:spcPts val="0"/>
              </a:spcAft>
              <a:buNone/>
            </a:pPr>
            <a:r>
              <a:t/>
            </a:r>
            <a:endParaRPr b="1"/>
          </a:p>
        </p:txBody>
      </p:sp>
      <p:sp>
        <p:nvSpPr>
          <p:cNvPr id="68" name="Google Shape;68;p14"/>
          <p:cNvSpPr txBox="1"/>
          <p:nvPr/>
        </p:nvSpPr>
        <p:spPr>
          <a:xfrm>
            <a:off x="2823550" y="1320650"/>
            <a:ext cx="56877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Build an AI platform that allows internal business teams to interact with AI personas representing different market segments to explore and test strategies.</a:t>
            </a:r>
            <a:endParaRPr sz="1100">
              <a:solidFill>
                <a:schemeClr val="dk1"/>
              </a:solidFill>
            </a:endParaRPr>
          </a:p>
        </p:txBody>
      </p:sp>
      <p:sp>
        <p:nvSpPr>
          <p:cNvPr id="69" name="Google Shape;69;p14"/>
          <p:cNvSpPr txBox="1"/>
          <p:nvPr/>
        </p:nvSpPr>
        <p:spPr>
          <a:xfrm>
            <a:off x="2797025" y="2025900"/>
            <a:ext cx="57834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Automatically</a:t>
            </a:r>
            <a:r>
              <a:rPr lang="en-GB" sz="1100">
                <a:solidFill>
                  <a:schemeClr val="dk1"/>
                </a:solidFill>
              </a:rPr>
              <a:t> organize unstructured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Data-driven AI personas based on </a:t>
            </a:r>
            <a:r>
              <a:rPr b="1" lang="en-GB" sz="1100">
                <a:solidFill>
                  <a:schemeClr val="dk1"/>
                </a:solidFill>
              </a:rPr>
              <a:t>real</a:t>
            </a:r>
            <a:r>
              <a:rPr lang="en-GB" sz="1100">
                <a:solidFill>
                  <a:schemeClr val="dk1"/>
                </a:solidFill>
              </a:rPr>
              <a:t> market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Explainable</a:t>
            </a:r>
            <a:r>
              <a:rPr lang="en-GB" sz="1100">
                <a:solidFill>
                  <a:schemeClr val="dk1"/>
                </a:solidFill>
              </a:rPr>
              <a:t> answers with clear references</a:t>
            </a:r>
            <a:endParaRPr b="1" sz="1100">
              <a:solidFill>
                <a:schemeClr val="dk1"/>
              </a:solidFill>
            </a:endParaRPr>
          </a:p>
        </p:txBody>
      </p:sp>
      <p:sp>
        <p:nvSpPr>
          <p:cNvPr id="70" name="Google Shape;70;p14"/>
          <p:cNvSpPr txBox="1"/>
          <p:nvPr/>
        </p:nvSpPr>
        <p:spPr>
          <a:xfrm>
            <a:off x="2797025" y="3087975"/>
            <a:ext cx="49782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Reduce time and resources </a:t>
            </a:r>
            <a:r>
              <a:rPr lang="en-GB" sz="1100">
                <a:solidFill>
                  <a:schemeClr val="dk1"/>
                </a:solidFill>
              </a:rPr>
              <a:t>spent on data preprocessing</a:t>
            </a:r>
            <a:endParaRPr sz="1100">
              <a:solidFill>
                <a:schemeClr val="dk1"/>
              </a:solidFill>
            </a:endParaRPr>
          </a:p>
          <a:p>
            <a:pPr indent="-298450" lvl="0" marL="457200" marR="381000" rtl="0" algn="l">
              <a:lnSpc>
                <a:spcPct val="115000"/>
              </a:lnSpc>
              <a:spcBef>
                <a:spcPts val="0"/>
              </a:spcBef>
              <a:spcAft>
                <a:spcPts val="0"/>
              </a:spcAft>
              <a:buClr>
                <a:schemeClr val="dk1"/>
              </a:buClr>
              <a:buSzPts val="1100"/>
              <a:buChar char="➔"/>
            </a:pPr>
            <a:r>
              <a:rPr lang="en-GB" sz="1100">
                <a:solidFill>
                  <a:schemeClr val="dk1"/>
                </a:solidFill>
              </a:rPr>
              <a:t>Provide </a:t>
            </a:r>
            <a:r>
              <a:rPr b="1" lang="en-GB" sz="1100">
                <a:solidFill>
                  <a:schemeClr val="dk1"/>
                </a:solidFill>
              </a:rPr>
              <a:t>trustworthy</a:t>
            </a:r>
            <a:r>
              <a:rPr lang="en-GB" sz="1100">
                <a:solidFill>
                  <a:schemeClr val="dk1"/>
                </a:solidFill>
              </a:rPr>
              <a:t> and credible responses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Help teams make</a:t>
            </a:r>
            <a:r>
              <a:rPr b="1" lang="en-GB" sz="1100">
                <a:solidFill>
                  <a:schemeClr val="dk1"/>
                </a:solidFill>
              </a:rPr>
              <a:t> </a:t>
            </a:r>
            <a:r>
              <a:rPr lang="en-GB" sz="1100">
                <a:solidFill>
                  <a:schemeClr val="dk1"/>
                </a:solidFill>
              </a:rPr>
              <a:t>more </a:t>
            </a:r>
            <a:r>
              <a:rPr b="1" lang="en-GB" sz="1100">
                <a:solidFill>
                  <a:schemeClr val="dk1"/>
                </a:solidFill>
              </a:rPr>
              <a:t>focused</a:t>
            </a:r>
            <a:r>
              <a:rPr lang="en-GB" sz="1100">
                <a:solidFill>
                  <a:schemeClr val="dk1"/>
                </a:solidFill>
              </a:rPr>
              <a:t> and informed market strategies</a:t>
            </a:r>
            <a:endParaRPr sz="1100">
              <a:solidFill>
                <a:schemeClr val="dk1"/>
              </a:solidFill>
            </a:endParaRPr>
          </a:p>
        </p:txBody>
      </p:sp>
      <p:pic>
        <p:nvPicPr>
          <p:cNvPr id="71" name="Google Shape;71;p14"/>
          <p:cNvPicPr preferRelativeResize="0"/>
          <p:nvPr/>
        </p:nvPicPr>
        <p:blipFill>
          <a:blip r:embed="rId3">
            <a:alphaModFix/>
          </a:blip>
          <a:stretch>
            <a:fillRect/>
          </a:stretch>
        </p:blipFill>
        <p:spPr>
          <a:xfrm>
            <a:off x="7533400" y="86602"/>
            <a:ext cx="1456650" cy="641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txBox="1"/>
          <p:nvPr>
            <p:ph type="title"/>
          </p:nvPr>
        </p:nvSpPr>
        <p:spPr>
          <a:xfrm>
            <a:off x="296450" y="217600"/>
            <a:ext cx="261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a:t>
            </a:r>
            <a:endParaRPr b="1">
              <a:solidFill>
                <a:srgbClr val="1D2E4E"/>
              </a:solidFill>
            </a:endParaRPr>
          </a:p>
        </p:txBody>
      </p:sp>
      <p:sp>
        <p:nvSpPr>
          <p:cNvPr id="388" name="Google Shape;388;p32"/>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9" name="Google Shape;389;p32"/>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390" name="Google Shape;390;p32" title="evaluation.png"/>
          <p:cNvPicPr preferRelativeResize="0"/>
          <p:nvPr/>
        </p:nvPicPr>
        <p:blipFill>
          <a:blip r:embed="rId4">
            <a:alphaModFix/>
          </a:blip>
          <a:stretch>
            <a:fillRect/>
          </a:stretch>
        </p:blipFill>
        <p:spPr>
          <a:xfrm>
            <a:off x="1679625" y="1892875"/>
            <a:ext cx="1456650" cy="1456650"/>
          </a:xfrm>
          <a:prstGeom prst="rect">
            <a:avLst/>
          </a:prstGeom>
          <a:noFill/>
          <a:ln>
            <a:noFill/>
          </a:ln>
        </p:spPr>
      </p:pic>
      <p:cxnSp>
        <p:nvCxnSpPr>
          <p:cNvPr id="391" name="Google Shape;391;p32"/>
          <p:cNvCxnSpPr/>
          <p:nvPr/>
        </p:nvCxnSpPr>
        <p:spPr>
          <a:xfrm>
            <a:off x="4307888" y="1691009"/>
            <a:ext cx="3961800" cy="0"/>
          </a:xfrm>
          <a:prstGeom prst="straightConnector1">
            <a:avLst/>
          </a:prstGeom>
          <a:noFill/>
          <a:ln cap="flat" cmpd="sng" w="9525">
            <a:solidFill>
              <a:schemeClr val="lt2"/>
            </a:solidFill>
            <a:prstDash val="solid"/>
            <a:round/>
            <a:headEnd len="med" w="med" type="none"/>
            <a:tailEnd len="med" w="med" type="none"/>
          </a:ln>
        </p:spPr>
      </p:cxnSp>
      <p:cxnSp>
        <p:nvCxnSpPr>
          <p:cNvPr id="392" name="Google Shape;392;p32"/>
          <p:cNvCxnSpPr/>
          <p:nvPr/>
        </p:nvCxnSpPr>
        <p:spPr>
          <a:xfrm>
            <a:off x="4307888" y="2578484"/>
            <a:ext cx="3961800" cy="0"/>
          </a:xfrm>
          <a:prstGeom prst="straightConnector1">
            <a:avLst/>
          </a:prstGeom>
          <a:noFill/>
          <a:ln cap="flat" cmpd="sng" w="9525">
            <a:solidFill>
              <a:schemeClr val="lt2"/>
            </a:solidFill>
            <a:prstDash val="solid"/>
            <a:round/>
            <a:headEnd len="med" w="med" type="none"/>
            <a:tailEnd len="med" w="med" type="none"/>
          </a:ln>
        </p:spPr>
      </p:cxnSp>
      <p:sp>
        <p:nvSpPr>
          <p:cNvPr id="393" name="Google Shape;393;p32"/>
          <p:cNvSpPr/>
          <p:nvPr/>
        </p:nvSpPr>
        <p:spPr>
          <a:xfrm>
            <a:off x="4271200" y="923300"/>
            <a:ext cx="2675400" cy="3474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rPr>
              <a:t>Persona Extraction</a:t>
            </a:r>
            <a:endParaRPr sz="1500">
              <a:solidFill>
                <a:schemeClr val="lt1"/>
              </a:solidFill>
            </a:endParaRPr>
          </a:p>
        </p:txBody>
      </p:sp>
      <p:sp>
        <p:nvSpPr>
          <p:cNvPr id="394" name="Google Shape;394;p32"/>
          <p:cNvSpPr/>
          <p:nvPr/>
        </p:nvSpPr>
        <p:spPr>
          <a:xfrm>
            <a:off x="4256025" y="1770313"/>
            <a:ext cx="2675400" cy="3474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rPr>
              <a:t>Fact Extraction</a:t>
            </a:r>
            <a:endParaRPr sz="1500">
              <a:solidFill>
                <a:schemeClr val="lt1"/>
              </a:solidFill>
            </a:endParaRPr>
          </a:p>
        </p:txBody>
      </p:sp>
      <p:sp>
        <p:nvSpPr>
          <p:cNvPr id="395" name="Google Shape;395;p32"/>
          <p:cNvSpPr/>
          <p:nvPr/>
        </p:nvSpPr>
        <p:spPr>
          <a:xfrm>
            <a:off x="4256025" y="2679700"/>
            <a:ext cx="2675400" cy="3474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rPr>
              <a:t>Retrieval Relevance</a:t>
            </a:r>
            <a:endParaRPr sz="900">
              <a:solidFill>
                <a:schemeClr val="lt1"/>
              </a:solidFill>
            </a:endParaRPr>
          </a:p>
        </p:txBody>
      </p:sp>
      <p:sp>
        <p:nvSpPr>
          <p:cNvPr id="396" name="Google Shape;396;p32"/>
          <p:cNvSpPr txBox="1"/>
          <p:nvPr>
            <p:ph idx="4294967295" type="body"/>
          </p:nvPr>
        </p:nvSpPr>
        <p:spPr>
          <a:xfrm>
            <a:off x="4256025" y="3100306"/>
            <a:ext cx="4095900" cy="587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solidFill>
                  <a:schemeClr val="dk1"/>
                </a:solidFill>
              </a:rPr>
              <a:t>Is the retrieved information relevant?</a:t>
            </a:r>
            <a:endParaRPr sz="1400">
              <a:solidFill>
                <a:schemeClr val="dk1"/>
              </a:solidFill>
            </a:endParaRPr>
          </a:p>
        </p:txBody>
      </p:sp>
      <p:sp>
        <p:nvSpPr>
          <p:cNvPr id="397" name="Google Shape;397;p32"/>
          <p:cNvSpPr txBox="1"/>
          <p:nvPr>
            <p:ph idx="1" type="body"/>
          </p:nvPr>
        </p:nvSpPr>
        <p:spPr>
          <a:xfrm>
            <a:off x="4240850" y="2197029"/>
            <a:ext cx="4095900" cy="27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chemeClr val="dk1"/>
                </a:solidFill>
              </a:rPr>
              <a:t>Is extracted fact data correct?</a:t>
            </a:r>
            <a:endParaRPr sz="1400">
              <a:solidFill>
                <a:schemeClr val="dk1"/>
              </a:solidFill>
            </a:endParaRPr>
          </a:p>
        </p:txBody>
      </p:sp>
      <p:sp>
        <p:nvSpPr>
          <p:cNvPr id="398" name="Google Shape;398;p32"/>
          <p:cNvSpPr txBox="1"/>
          <p:nvPr>
            <p:ph idx="4294967295" type="body"/>
          </p:nvPr>
        </p:nvSpPr>
        <p:spPr>
          <a:xfrm>
            <a:off x="4271200" y="1343906"/>
            <a:ext cx="4095900" cy="587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solidFill>
                  <a:schemeClr val="dk1"/>
                </a:solidFill>
              </a:rPr>
              <a:t>Is persona information correctly extracted?</a:t>
            </a:r>
            <a:endParaRPr sz="1400"/>
          </a:p>
        </p:txBody>
      </p:sp>
      <p:cxnSp>
        <p:nvCxnSpPr>
          <p:cNvPr id="399" name="Google Shape;399;p32"/>
          <p:cNvCxnSpPr/>
          <p:nvPr/>
        </p:nvCxnSpPr>
        <p:spPr>
          <a:xfrm>
            <a:off x="4225663" y="3483847"/>
            <a:ext cx="3961800" cy="0"/>
          </a:xfrm>
          <a:prstGeom prst="straightConnector1">
            <a:avLst/>
          </a:prstGeom>
          <a:noFill/>
          <a:ln cap="flat" cmpd="sng" w="9525">
            <a:solidFill>
              <a:schemeClr val="lt2"/>
            </a:solidFill>
            <a:prstDash val="solid"/>
            <a:round/>
            <a:headEnd len="med" w="med" type="none"/>
            <a:tailEnd len="med" w="med" type="none"/>
          </a:ln>
        </p:spPr>
      </p:cxnSp>
      <p:sp>
        <p:nvSpPr>
          <p:cNvPr id="400" name="Google Shape;400;p32"/>
          <p:cNvSpPr/>
          <p:nvPr/>
        </p:nvSpPr>
        <p:spPr>
          <a:xfrm>
            <a:off x="4225675" y="3566275"/>
            <a:ext cx="2675400" cy="3474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lt1"/>
                </a:solidFill>
              </a:rPr>
              <a:t>Authenticity</a:t>
            </a:r>
            <a:r>
              <a:rPr lang="en-GB" sz="1500">
                <a:solidFill>
                  <a:schemeClr val="lt1"/>
                </a:solidFill>
              </a:rPr>
              <a:t> Evaluation</a:t>
            </a:r>
            <a:endParaRPr sz="900">
              <a:solidFill>
                <a:schemeClr val="lt1"/>
              </a:solidFill>
            </a:endParaRPr>
          </a:p>
        </p:txBody>
      </p:sp>
      <p:sp>
        <p:nvSpPr>
          <p:cNvPr id="401" name="Google Shape;401;p32"/>
          <p:cNvSpPr txBox="1"/>
          <p:nvPr>
            <p:ph idx="4294967295" type="body"/>
          </p:nvPr>
        </p:nvSpPr>
        <p:spPr>
          <a:xfrm>
            <a:off x="4225675" y="3986881"/>
            <a:ext cx="4095900" cy="587700"/>
          </a:xfrm>
          <a:prstGeom prst="rect">
            <a:avLst/>
          </a:prstGeom>
        </p:spPr>
        <p:txBody>
          <a:bodyPr anchorCtr="0" anchor="t" bIns="91425" lIns="91425" spcFirstLastPara="1" rIns="91425" wrap="square" tIns="91425">
            <a:normAutofit/>
          </a:bodyPr>
          <a:lstStyle/>
          <a:p>
            <a:pPr indent="0" lvl="0" marL="0" rtl="0" algn="l">
              <a:spcBef>
                <a:spcPts val="1044"/>
              </a:spcBef>
              <a:spcAft>
                <a:spcPts val="1044"/>
              </a:spcAft>
              <a:buNone/>
            </a:pPr>
            <a:r>
              <a:rPr lang="en-GB" sz="1400">
                <a:solidFill>
                  <a:schemeClr val="dk1"/>
                </a:solidFill>
              </a:rPr>
              <a:t>Do personas reflect real consumer segments?</a:t>
            </a:r>
            <a:endParaRPr sz="1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3"/>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Persona Extraction</a:t>
            </a:r>
            <a:endParaRPr b="1">
              <a:solidFill>
                <a:srgbClr val="1D2E4E"/>
              </a:solidFill>
            </a:endParaRPr>
          </a:p>
        </p:txBody>
      </p:sp>
      <p:sp>
        <p:nvSpPr>
          <p:cNvPr id="407" name="Google Shape;407;p33"/>
          <p:cNvSpPr/>
          <p:nvPr/>
        </p:nvSpPr>
        <p:spPr>
          <a:xfrm>
            <a:off x="0" y="4543225"/>
            <a:ext cx="9144000" cy="6003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8" name="Google Shape;408;p33"/>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409" name="Google Shape;409;p33"/>
          <p:cNvSpPr txBox="1"/>
          <p:nvPr/>
        </p:nvSpPr>
        <p:spPr>
          <a:xfrm>
            <a:off x="3137325" y="1396475"/>
            <a:ext cx="5685300" cy="23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GB">
                <a:solidFill>
                  <a:schemeClr val="dk1"/>
                </a:solidFill>
              </a:rPr>
              <a:t>Approach</a:t>
            </a:r>
            <a:endParaRPr b="1" i="1">
              <a:solidFill>
                <a:srgbClr val="1F1F1F"/>
              </a:solidFill>
            </a:endParaRPr>
          </a:p>
          <a:p>
            <a:pPr indent="0" lvl="0" marL="0" rtl="0" algn="l">
              <a:lnSpc>
                <a:spcPct val="115000"/>
              </a:lnSpc>
              <a:spcBef>
                <a:spcPts val="1200"/>
              </a:spcBef>
              <a:spcAft>
                <a:spcPts val="0"/>
              </a:spcAft>
              <a:buNone/>
            </a:pPr>
            <a:r>
              <a:rPr lang="en-GB" sz="1200">
                <a:solidFill>
                  <a:srgbClr val="1F1F1F"/>
                </a:solidFill>
              </a:rPr>
              <a:t>C</a:t>
            </a:r>
            <a:r>
              <a:rPr lang="en-GB" sz="1200">
                <a:solidFill>
                  <a:schemeClr val="dk1"/>
                </a:solidFill>
              </a:rPr>
              <a:t>ompare persona extraction outputs with manually annotated ground truth.</a:t>
            </a:r>
            <a:endParaRPr sz="1200">
              <a:solidFill>
                <a:schemeClr val="dk1"/>
              </a:solidFill>
            </a:endParaRPr>
          </a:p>
          <a:p>
            <a:pPr indent="0" lvl="0" marL="0" rtl="0" algn="l">
              <a:lnSpc>
                <a:spcPct val="115000"/>
              </a:lnSpc>
              <a:spcBef>
                <a:spcPts val="1200"/>
              </a:spcBef>
              <a:spcAft>
                <a:spcPts val="0"/>
              </a:spcAft>
              <a:buNone/>
            </a:pPr>
            <a:r>
              <a:rPr b="1" i="1" lang="en-GB">
                <a:solidFill>
                  <a:schemeClr val="dk1"/>
                </a:solidFill>
                <a:highlight>
                  <a:schemeClr val="lt1"/>
                </a:highlight>
              </a:rPr>
              <a:t>Metrics</a:t>
            </a:r>
            <a:endParaRPr b="1" i="1">
              <a:solidFill>
                <a:schemeClr val="dk1"/>
              </a:solidFill>
              <a:highlight>
                <a:schemeClr val="lt1"/>
              </a:highlight>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Persona Detection Rate</a:t>
            </a:r>
            <a:r>
              <a:rPr lang="en-GB" sz="1200">
                <a:solidFill>
                  <a:schemeClr val="dk1"/>
                </a:solidFill>
              </a:rPr>
              <a:t>		Are all target personas identified?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Metrics Recall</a:t>
            </a:r>
            <a:r>
              <a:rPr lang="en-GB" sz="1200">
                <a:solidFill>
                  <a:schemeClr val="dk1"/>
                </a:solidFill>
              </a:rPr>
              <a:t>			Is the required information complete?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Metrics Precision</a:t>
            </a:r>
            <a:r>
              <a:rPr lang="en-GB" sz="1200">
                <a:solidFill>
                  <a:schemeClr val="dk1"/>
                </a:solidFill>
              </a:rPr>
              <a:t>			Is the extracted information accurate?</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410" name="Google Shape;410;p33" title="accurate.png"/>
          <p:cNvPicPr preferRelativeResize="0"/>
          <p:nvPr/>
        </p:nvPicPr>
        <p:blipFill>
          <a:blip r:embed="rId4">
            <a:alphaModFix/>
          </a:blip>
          <a:stretch>
            <a:fillRect/>
          </a:stretch>
        </p:blipFill>
        <p:spPr>
          <a:xfrm>
            <a:off x="783325" y="1861462"/>
            <a:ext cx="1420575" cy="1420575"/>
          </a:xfrm>
          <a:prstGeom prst="rect">
            <a:avLst/>
          </a:prstGeom>
          <a:noFill/>
          <a:ln>
            <a:noFill/>
          </a:ln>
        </p:spPr>
      </p:pic>
      <p:sp>
        <p:nvSpPr>
          <p:cNvPr id="411" name="Google Shape;411;p33"/>
          <p:cNvSpPr txBox="1"/>
          <p:nvPr/>
        </p:nvSpPr>
        <p:spPr>
          <a:xfrm>
            <a:off x="3802050" y="4545450"/>
            <a:ext cx="5279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rPr>
              <a:t>*</a:t>
            </a:r>
            <a:r>
              <a:rPr lang="en-GB" sz="900">
                <a:solidFill>
                  <a:srgbClr val="FFFFFF"/>
                </a:solidFill>
              </a:rPr>
              <a:t>Persona Detection Rate = (Correctly Detected Personas) / (Total Ground Truth Personas)</a:t>
            </a:r>
            <a:endParaRPr sz="900">
              <a:solidFill>
                <a:srgbClr val="FFFFFF"/>
              </a:solidFill>
            </a:endParaRPr>
          </a:p>
          <a:p>
            <a:pPr indent="0" lvl="0" marL="0" rtl="0" algn="l">
              <a:spcBef>
                <a:spcPts val="0"/>
              </a:spcBef>
              <a:spcAft>
                <a:spcPts val="0"/>
              </a:spcAft>
              <a:buNone/>
            </a:pPr>
            <a:r>
              <a:rPr lang="en-GB" sz="900">
                <a:solidFill>
                  <a:srgbClr val="FFFFFF"/>
                </a:solidFill>
              </a:rPr>
              <a:t>*Metrics Recall = (Correctly Metrics) / (Total Ground Truth Metrics)</a:t>
            </a:r>
            <a:endParaRPr sz="900">
              <a:solidFill>
                <a:srgbClr val="FFFFFF"/>
              </a:solidFill>
            </a:endParaRPr>
          </a:p>
          <a:p>
            <a:pPr indent="0" lvl="0" marL="0" rtl="0" algn="l">
              <a:spcBef>
                <a:spcPts val="0"/>
              </a:spcBef>
              <a:spcAft>
                <a:spcPts val="0"/>
              </a:spcAft>
              <a:buNone/>
            </a:pPr>
            <a:r>
              <a:rPr lang="en-GB" sz="900">
                <a:solidFill>
                  <a:srgbClr val="FFFFFF"/>
                </a:solidFill>
              </a:rPr>
              <a:t>*Metrics Precision = (Correct Metrics) / (All Extracted Metrics)</a:t>
            </a:r>
            <a:endParaRPr sz="9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4"/>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Persona Extraction</a:t>
            </a:r>
            <a:endParaRPr b="1">
              <a:solidFill>
                <a:srgbClr val="1D2E4E"/>
              </a:solidFill>
            </a:endParaRPr>
          </a:p>
        </p:txBody>
      </p:sp>
      <p:sp>
        <p:nvSpPr>
          <p:cNvPr id="417" name="Google Shape;417;p3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8" name="Google Shape;418;p34"/>
          <p:cNvPicPr preferRelativeResize="0"/>
          <p:nvPr/>
        </p:nvPicPr>
        <p:blipFill>
          <a:blip r:embed="rId3">
            <a:alphaModFix/>
          </a:blip>
          <a:stretch>
            <a:fillRect/>
          </a:stretch>
        </p:blipFill>
        <p:spPr>
          <a:xfrm>
            <a:off x="7533400" y="86602"/>
            <a:ext cx="1456650" cy="641150"/>
          </a:xfrm>
          <a:prstGeom prst="rect">
            <a:avLst/>
          </a:prstGeom>
          <a:noFill/>
          <a:ln>
            <a:noFill/>
          </a:ln>
        </p:spPr>
      </p:pic>
      <p:grpSp>
        <p:nvGrpSpPr>
          <p:cNvPr id="419" name="Google Shape;419;p34"/>
          <p:cNvGrpSpPr/>
          <p:nvPr/>
        </p:nvGrpSpPr>
        <p:grpSpPr>
          <a:xfrm>
            <a:off x="1649500" y="2994635"/>
            <a:ext cx="6210900" cy="1708365"/>
            <a:chOff x="324300" y="2032510"/>
            <a:chExt cx="6210900" cy="1708365"/>
          </a:xfrm>
        </p:grpSpPr>
        <p:sp>
          <p:nvSpPr>
            <p:cNvPr id="420" name="Google Shape;420;p34"/>
            <p:cNvSpPr/>
            <p:nvPr/>
          </p:nvSpPr>
          <p:spPr>
            <a:xfrm>
              <a:off x="4223891"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Interpretation</a:t>
              </a:r>
              <a:endParaRPr b="1" sz="900">
                <a:solidFill>
                  <a:schemeClr val="lt1"/>
                </a:solidFill>
              </a:endParaRPr>
            </a:p>
          </p:txBody>
        </p:sp>
        <p:cxnSp>
          <p:nvCxnSpPr>
            <p:cNvPr id="421" name="Google Shape;421;p34"/>
            <p:cNvCxnSpPr/>
            <p:nvPr/>
          </p:nvCxnSpPr>
          <p:spPr>
            <a:xfrm flipH="1" rot="10800000">
              <a:off x="324300" y="3405872"/>
              <a:ext cx="6201300" cy="600"/>
            </a:xfrm>
            <a:prstGeom prst="straightConnector1">
              <a:avLst/>
            </a:prstGeom>
            <a:noFill/>
            <a:ln cap="flat" cmpd="sng" w="9525">
              <a:solidFill>
                <a:srgbClr val="1D2E4E"/>
              </a:solidFill>
              <a:prstDash val="solid"/>
              <a:round/>
              <a:headEnd len="med" w="med" type="none"/>
              <a:tailEnd len="med" w="med" type="none"/>
            </a:ln>
          </p:spPr>
        </p:cxnSp>
        <p:sp>
          <p:nvSpPr>
            <p:cNvPr id="422" name="Google Shape;422;p34"/>
            <p:cNvSpPr txBox="1"/>
            <p:nvPr/>
          </p:nvSpPr>
          <p:spPr>
            <a:xfrm>
              <a:off x="332767" y="2485975"/>
              <a:ext cx="1882500" cy="246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Persona Detection Rate</a:t>
              </a:r>
              <a:endParaRPr sz="1000">
                <a:solidFill>
                  <a:schemeClr val="dk1"/>
                </a:solidFill>
                <a:latin typeface="Nunito Sans"/>
                <a:ea typeface="Nunito Sans"/>
                <a:cs typeface="Nunito Sans"/>
                <a:sym typeface="Nunito Sans"/>
              </a:endParaRPr>
            </a:p>
          </p:txBody>
        </p:sp>
        <p:cxnSp>
          <p:nvCxnSpPr>
            <p:cNvPr id="423" name="Google Shape;423;p34"/>
            <p:cNvCxnSpPr/>
            <p:nvPr/>
          </p:nvCxnSpPr>
          <p:spPr>
            <a:xfrm>
              <a:off x="324300" y="2899547"/>
              <a:ext cx="6210900" cy="6000"/>
            </a:xfrm>
            <a:prstGeom prst="straightConnector1">
              <a:avLst/>
            </a:prstGeom>
            <a:noFill/>
            <a:ln cap="flat" cmpd="sng" w="9525">
              <a:solidFill>
                <a:srgbClr val="1D2E4E"/>
              </a:solidFill>
              <a:prstDash val="solid"/>
              <a:round/>
              <a:headEnd len="med" w="med" type="none"/>
              <a:tailEnd len="med" w="med" type="none"/>
            </a:ln>
          </p:spPr>
        </p:cxnSp>
        <p:sp>
          <p:nvSpPr>
            <p:cNvPr id="424" name="Google Shape;424;p34"/>
            <p:cNvSpPr txBox="1"/>
            <p:nvPr/>
          </p:nvSpPr>
          <p:spPr>
            <a:xfrm>
              <a:off x="2611014" y="2480719"/>
              <a:ext cx="763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100%</a:t>
              </a:r>
              <a:endParaRPr sz="1000">
                <a:solidFill>
                  <a:schemeClr val="dk1"/>
                </a:solidFill>
                <a:latin typeface="Nunito Sans"/>
                <a:ea typeface="Nunito Sans"/>
                <a:cs typeface="Nunito Sans"/>
                <a:sym typeface="Nunito Sans"/>
              </a:endParaRPr>
            </a:p>
          </p:txBody>
        </p:sp>
        <p:sp>
          <p:nvSpPr>
            <p:cNvPr id="425" name="Google Shape;425;p34"/>
            <p:cNvSpPr txBox="1"/>
            <p:nvPr/>
          </p:nvSpPr>
          <p:spPr>
            <a:xfrm>
              <a:off x="4312700" y="2395025"/>
              <a:ext cx="21576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All personas correctly identified (23/23)</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426" name="Google Shape;426;p34"/>
            <p:cNvSpPr txBox="1"/>
            <p:nvPr/>
          </p:nvSpPr>
          <p:spPr>
            <a:xfrm>
              <a:off x="332784" y="2987650"/>
              <a:ext cx="13728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Metrics Recall</a:t>
              </a:r>
              <a:endParaRPr sz="1000">
                <a:solidFill>
                  <a:schemeClr val="dk1"/>
                </a:solidFill>
              </a:endParaRPr>
            </a:p>
          </p:txBody>
        </p:sp>
        <p:sp>
          <p:nvSpPr>
            <p:cNvPr id="427" name="Google Shape;427;p34"/>
            <p:cNvSpPr txBox="1"/>
            <p:nvPr/>
          </p:nvSpPr>
          <p:spPr>
            <a:xfrm>
              <a:off x="2611014" y="2987644"/>
              <a:ext cx="763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95.30%</a:t>
              </a:r>
              <a:endParaRPr sz="1000">
                <a:solidFill>
                  <a:schemeClr val="dk1"/>
                </a:solidFill>
                <a:latin typeface="Nunito Sans"/>
                <a:ea typeface="Nunito Sans"/>
                <a:cs typeface="Nunito Sans"/>
                <a:sym typeface="Nunito Sans"/>
              </a:endParaRPr>
            </a:p>
          </p:txBody>
        </p:sp>
        <p:sp>
          <p:nvSpPr>
            <p:cNvPr id="428" name="Google Shape;428;p34"/>
            <p:cNvSpPr txBox="1"/>
            <p:nvPr/>
          </p:nvSpPr>
          <p:spPr>
            <a:xfrm>
              <a:off x="332783" y="3494575"/>
              <a:ext cx="12957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Metrics Precision</a:t>
              </a:r>
              <a:endParaRPr sz="1000">
                <a:solidFill>
                  <a:schemeClr val="dk1"/>
                </a:solidFill>
              </a:endParaRPr>
            </a:p>
          </p:txBody>
        </p:sp>
        <p:sp>
          <p:nvSpPr>
            <p:cNvPr id="429" name="Google Shape;429;p34"/>
            <p:cNvSpPr txBox="1"/>
            <p:nvPr/>
          </p:nvSpPr>
          <p:spPr>
            <a:xfrm>
              <a:off x="2611014" y="3494569"/>
              <a:ext cx="763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96.80%</a:t>
              </a:r>
              <a:endParaRPr sz="1000">
                <a:solidFill>
                  <a:schemeClr val="dk1"/>
                </a:solidFill>
                <a:latin typeface="Nunito Sans"/>
                <a:ea typeface="Nunito Sans"/>
                <a:cs typeface="Nunito Sans"/>
                <a:sym typeface="Nunito Sans"/>
              </a:endParaRPr>
            </a:p>
          </p:txBody>
        </p:sp>
        <p:sp>
          <p:nvSpPr>
            <p:cNvPr id="430" name="Google Shape;430;p34"/>
            <p:cNvSpPr/>
            <p:nvPr/>
          </p:nvSpPr>
          <p:spPr>
            <a:xfrm>
              <a:off x="1869432"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Score</a:t>
              </a:r>
              <a:endParaRPr b="1" sz="900">
                <a:solidFill>
                  <a:schemeClr val="lt1"/>
                </a:solidFill>
              </a:endParaRPr>
            </a:p>
          </p:txBody>
        </p:sp>
      </p:grpSp>
      <p:sp>
        <p:nvSpPr>
          <p:cNvPr id="431" name="Google Shape;431;p34"/>
          <p:cNvSpPr txBox="1"/>
          <p:nvPr/>
        </p:nvSpPr>
        <p:spPr>
          <a:xfrm>
            <a:off x="759225" y="790300"/>
            <a:ext cx="7506300" cy="17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Configuration</a:t>
            </a:r>
            <a:endParaRPr b="1" sz="1700"/>
          </a:p>
          <a:p>
            <a:pPr indent="-304800" lvl="0" marL="457200" rtl="0" algn="l">
              <a:spcBef>
                <a:spcPts val="0"/>
              </a:spcBef>
              <a:spcAft>
                <a:spcPts val="0"/>
              </a:spcAft>
              <a:buClr>
                <a:schemeClr val="dk1"/>
              </a:buClr>
              <a:buSzPts val="1200"/>
              <a:buChar char="➔"/>
            </a:pPr>
            <a:r>
              <a:rPr b="1" lang="en-GB" sz="1200">
                <a:solidFill>
                  <a:schemeClr val="dk1"/>
                </a:solidFill>
              </a:rPr>
              <a:t>Models</a:t>
            </a:r>
            <a:r>
              <a:rPr lang="en-GB"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GB" sz="1200">
                <a:solidFill>
                  <a:schemeClr val="dk1"/>
                </a:solidFill>
              </a:rPr>
              <a:t>Extract indicators:</a:t>
            </a:r>
            <a:r>
              <a:rPr lang="en-GB" sz="1200">
                <a:solidFill>
                  <a:schemeClr val="dk1"/>
                </a:solidFill>
              </a:rPr>
              <a:t> mistralai/mistral-medium-3-instruct</a:t>
            </a:r>
            <a:endParaRPr sz="1200">
              <a:solidFill>
                <a:schemeClr val="dk1"/>
              </a:solidFill>
            </a:endParaRPr>
          </a:p>
          <a:p>
            <a:pPr indent="-304800" lvl="1" marL="914400" rtl="0" algn="l">
              <a:spcBef>
                <a:spcPts val="0"/>
              </a:spcBef>
              <a:spcAft>
                <a:spcPts val="0"/>
              </a:spcAft>
              <a:buClr>
                <a:schemeClr val="dk1"/>
              </a:buClr>
              <a:buSzPts val="1200"/>
              <a:buChar char="◆"/>
            </a:pPr>
            <a:r>
              <a:rPr b="1" lang="en-GB" sz="1200">
                <a:solidFill>
                  <a:schemeClr val="dk1"/>
                </a:solidFill>
              </a:rPr>
              <a:t>Persona traits reasoning</a:t>
            </a:r>
            <a:r>
              <a:rPr lang="en-GB" sz="1200">
                <a:solidFill>
                  <a:schemeClr val="dk1"/>
                </a:solidFill>
              </a:rPr>
              <a:t>: mistralai/mistral-medium-3-instruct</a:t>
            </a:r>
            <a:endParaRPr sz="1200">
              <a:solidFill>
                <a:schemeClr val="dk1"/>
              </a:solidFill>
            </a:endParaRPr>
          </a:p>
          <a:p>
            <a:pPr indent="-304800" lvl="0" marL="457200" rtl="0" algn="l">
              <a:spcBef>
                <a:spcPts val="0"/>
              </a:spcBef>
              <a:spcAft>
                <a:spcPts val="0"/>
              </a:spcAft>
              <a:buClr>
                <a:schemeClr val="dk1"/>
              </a:buClr>
              <a:buSzPts val="1200"/>
              <a:buChar char="➔"/>
            </a:pPr>
            <a:r>
              <a:rPr b="1" lang="en-GB" sz="1200">
                <a:solidFill>
                  <a:schemeClr val="dk1"/>
                </a:solidFill>
              </a:rPr>
              <a:t>Test dataset:</a:t>
            </a:r>
            <a:endParaRPr b="1" sz="1200">
              <a:solidFill>
                <a:schemeClr val="dk1"/>
              </a:solidFill>
            </a:endParaRPr>
          </a:p>
          <a:p>
            <a:pPr indent="-304800" lvl="1" marL="914400" rtl="0" algn="l">
              <a:spcBef>
                <a:spcPts val="0"/>
              </a:spcBef>
              <a:spcAft>
                <a:spcPts val="0"/>
              </a:spcAft>
              <a:buClr>
                <a:schemeClr val="dk1"/>
              </a:buClr>
              <a:buSzPts val="1200"/>
              <a:buChar char="◆"/>
            </a:pPr>
            <a:r>
              <a:rPr b="1" lang="en-GB" sz="1200">
                <a:solidFill>
                  <a:schemeClr val="dk1"/>
                </a:solidFill>
              </a:rPr>
              <a:t>Scope</a:t>
            </a:r>
            <a:r>
              <a:rPr lang="en-GB" sz="1200">
                <a:solidFill>
                  <a:schemeClr val="dk1"/>
                </a:solidFill>
              </a:rPr>
              <a:t>: 23 pages focused on the Curious Connoisseurs segment</a:t>
            </a:r>
            <a:endParaRPr sz="1200">
              <a:solidFill>
                <a:schemeClr val="dk1"/>
              </a:solidFill>
            </a:endParaRPr>
          </a:p>
          <a:p>
            <a:pPr indent="-304800" lvl="1" marL="914400" rtl="0" algn="l">
              <a:spcBef>
                <a:spcPts val="0"/>
              </a:spcBef>
              <a:spcAft>
                <a:spcPts val="0"/>
              </a:spcAft>
              <a:buClr>
                <a:schemeClr val="dk1"/>
              </a:buClr>
              <a:buSzPts val="1200"/>
              <a:buChar char="◆"/>
            </a:pPr>
            <a:r>
              <a:rPr b="1" lang="en-GB" sz="1200">
                <a:solidFill>
                  <a:schemeClr val="dk1"/>
                </a:solidFill>
              </a:rPr>
              <a:t>Source</a:t>
            </a:r>
            <a:r>
              <a:rPr lang="en-GB" sz="1200">
                <a:solidFill>
                  <a:schemeClr val="dk1"/>
                </a:solidFill>
              </a:rPr>
              <a:t>: Customer Segmentation Analysis PDF</a:t>
            </a:r>
            <a:endParaRPr sz="1200">
              <a:solidFill>
                <a:schemeClr val="dk1"/>
              </a:solidFill>
            </a:endParaRPr>
          </a:p>
          <a:p>
            <a:pPr indent="-304800" lvl="1" marL="914400" rtl="0" algn="l">
              <a:spcBef>
                <a:spcPts val="0"/>
              </a:spcBef>
              <a:spcAft>
                <a:spcPts val="0"/>
              </a:spcAft>
              <a:buClr>
                <a:schemeClr val="dk1"/>
              </a:buClr>
              <a:buSzPts val="1200"/>
              <a:buChar char="◆"/>
            </a:pPr>
            <a:r>
              <a:rPr b="1" lang="en-GB" sz="1200">
                <a:solidFill>
                  <a:schemeClr val="dk1"/>
                </a:solidFill>
              </a:rPr>
              <a:t>Ground Truth</a:t>
            </a:r>
            <a:r>
              <a:rPr lang="en-GB" sz="1200">
                <a:solidFill>
                  <a:schemeClr val="dk1"/>
                </a:solidFill>
              </a:rPr>
              <a:t>: 1,051 metrics manually extracted and validated from the PDF</a:t>
            </a:r>
            <a:endParaRPr sz="1200">
              <a:solidFill>
                <a:schemeClr val="dk1"/>
              </a:solidFill>
            </a:endParaRPr>
          </a:p>
        </p:txBody>
      </p:sp>
      <p:sp>
        <p:nvSpPr>
          <p:cNvPr id="432" name="Google Shape;432;p34"/>
          <p:cNvSpPr txBox="1"/>
          <p:nvPr/>
        </p:nvSpPr>
        <p:spPr>
          <a:xfrm>
            <a:off x="5646000" y="3875125"/>
            <a:ext cx="21576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Very high coverage of ground-truth metrics (1002/1051)</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433" name="Google Shape;433;p34"/>
          <p:cNvSpPr txBox="1"/>
          <p:nvPr/>
        </p:nvSpPr>
        <p:spPr>
          <a:xfrm>
            <a:off x="5646000" y="4316150"/>
            <a:ext cx="21576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Minimal noise in extracted metrics (1002/1035)</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434" name="Google Shape;434;p34"/>
          <p:cNvSpPr txBox="1"/>
          <p:nvPr/>
        </p:nvSpPr>
        <p:spPr>
          <a:xfrm>
            <a:off x="759225" y="26256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dk1"/>
                </a:solidFill>
              </a:rPr>
              <a:t>Result</a:t>
            </a:r>
            <a:endParaRPr b="1" sz="17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a:t>
            </a:r>
            <a:r>
              <a:rPr b="1" lang="en-GB">
                <a:solidFill>
                  <a:srgbClr val="1D2E4E"/>
                </a:solidFill>
              </a:rPr>
              <a:t>Fact Extraction</a:t>
            </a:r>
            <a:endParaRPr b="1">
              <a:solidFill>
                <a:srgbClr val="1D2E4E"/>
              </a:solidFill>
            </a:endParaRPr>
          </a:p>
        </p:txBody>
      </p:sp>
      <p:sp>
        <p:nvSpPr>
          <p:cNvPr id="440" name="Google Shape;440;p35"/>
          <p:cNvSpPr/>
          <p:nvPr/>
        </p:nvSpPr>
        <p:spPr>
          <a:xfrm>
            <a:off x="0" y="4543225"/>
            <a:ext cx="9144000" cy="6003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1" name="Google Shape;441;p35"/>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442" name="Google Shape;442;p35"/>
          <p:cNvSpPr txBox="1"/>
          <p:nvPr/>
        </p:nvSpPr>
        <p:spPr>
          <a:xfrm>
            <a:off x="2242525" y="1446125"/>
            <a:ext cx="6747600" cy="236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GB" sz="1600">
                <a:solidFill>
                  <a:schemeClr val="dk1"/>
                </a:solidFill>
              </a:rPr>
              <a:t>Approach</a:t>
            </a:r>
            <a:endParaRPr b="1" i="1" sz="1600">
              <a:solidFill>
                <a:srgbClr val="1F1F1F"/>
              </a:solidFill>
            </a:endParaRPr>
          </a:p>
          <a:p>
            <a:pPr indent="-304800" lvl="0" marL="457200" rtl="0" algn="l">
              <a:lnSpc>
                <a:spcPct val="115000"/>
              </a:lnSpc>
              <a:spcBef>
                <a:spcPts val="1200"/>
              </a:spcBef>
              <a:spcAft>
                <a:spcPts val="0"/>
              </a:spcAft>
              <a:buClr>
                <a:srgbClr val="1F1F1F"/>
              </a:buClr>
              <a:buSzPts val="1200"/>
              <a:buChar char="●"/>
            </a:pPr>
            <a:r>
              <a:rPr lang="en-GB" sz="1200">
                <a:solidFill>
                  <a:srgbClr val="1F1F1F"/>
                </a:solidFill>
              </a:rPr>
              <a:t>Manually verify numeric and factual data against source PDFs. </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Run extraction and check exact matches.</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A result is correct only if ≥80% textual overlap with the extracted markdown.</a:t>
            </a:r>
            <a:endParaRPr sz="1200">
              <a:solidFill>
                <a:schemeClr val="dk1"/>
              </a:solidFill>
            </a:endParaRPr>
          </a:p>
          <a:p>
            <a:pPr indent="0" lvl="0" marL="0" rtl="0" algn="l">
              <a:lnSpc>
                <a:spcPct val="115000"/>
              </a:lnSpc>
              <a:spcBef>
                <a:spcPts val="1200"/>
              </a:spcBef>
              <a:spcAft>
                <a:spcPts val="0"/>
              </a:spcAft>
              <a:buNone/>
            </a:pPr>
            <a:r>
              <a:rPr b="1" i="1" lang="en-GB">
                <a:solidFill>
                  <a:schemeClr val="dk1"/>
                </a:solidFill>
                <a:highlight>
                  <a:schemeClr val="lt1"/>
                </a:highlight>
              </a:rPr>
              <a:t>Metrics</a:t>
            </a:r>
            <a:endParaRPr b="1" i="1">
              <a:solidFill>
                <a:schemeClr val="dk1"/>
              </a:solidFill>
              <a:highlight>
                <a:schemeClr val="lt1"/>
              </a:highlight>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Exact Match Accuracy</a:t>
            </a:r>
            <a:r>
              <a:rPr lang="en-GB" sz="1200">
                <a:solidFill>
                  <a:schemeClr val="dk1"/>
                </a:solidFill>
              </a:rPr>
              <a:t>		what fraction of expected facts were extracted correctly</a:t>
            </a:r>
            <a:r>
              <a:rPr lang="en-GB" sz="1200">
                <a:solidFill>
                  <a:schemeClr val="dk1"/>
                </a:solidFill>
              </a:rPr>
              <a:t>?</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443" name="Google Shape;443;p35" title="accurate.png"/>
          <p:cNvPicPr preferRelativeResize="0"/>
          <p:nvPr/>
        </p:nvPicPr>
        <p:blipFill>
          <a:blip r:embed="rId4">
            <a:alphaModFix/>
          </a:blip>
          <a:stretch>
            <a:fillRect/>
          </a:stretch>
        </p:blipFill>
        <p:spPr>
          <a:xfrm>
            <a:off x="783325" y="1861462"/>
            <a:ext cx="1420575" cy="1420575"/>
          </a:xfrm>
          <a:prstGeom prst="rect">
            <a:avLst/>
          </a:prstGeom>
          <a:noFill/>
          <a:ln>
            <a:noFill/>
          </a:ln>
        </p:spPr>
      </p:pic>
      <p:sp>
        <p:nvSpPr>
          <p:cNvPr id="444" name="Google Shape;444;p35"/>
          <p:cNvSpPr txBox="1"/>
          <p:nvPr/>
        </p:nvSpPr>
        <p:spPr>
          <a:xfrm>
            <a:off x="3802050" y="4545450"/>
            <a:ext cx="527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rPr>
              <a:t>*</a:t>
            </a:r>
            <a:r>
              <a:rPr lang="en-GB" sz="900">
                <a:solidFill>
                  <a:srgbClr val="FFFFFF"/>
                </a:solidFill>
              </a:rPr>
              <a:t>Exact Match Accuracy = (Exactly Matching Values) / (Total Ground Truth Values)</a:t>
            </a:r>
            <a:endParaRPr sz="9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6"/>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Fact Extraction</a:t>
            </a:r>
            <a:endParaRPr b="1">
              <a:solidFill>
                <a:srgbClr val="1D2E4E"/>
              </a:solidFill>
            </a:endParaRPr>
          </a:p>
        </p:txBody>
      </p:sp>
      <p:sp>
        <p:nvSpPr>
          <p:cNvPr id="450" name="Google Shape;450;p3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1" name="Google Shape;451;p36"/>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452" name="Google Shape;452;p36"/>
          <p:cNvSpPr txBox="1"/>
          <p:nvPr/>
        </p:nvSpPr>
        <p:spPr>
          <a:xfrm>
            <a:off x="383975" y="790300"/>
            <a:ext cx="75063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Configuration</a:t>
            </a:r>
            <a:endParaRPr b="1" sz="1600"/>
          </a:p>
          <a:p>
            <a:pPr indent="-317500" lvl="0" marL="457200" rtl="0" algn="l">
              <a:spcBef>
                <a:spcPts val="0"/>
              </a:spcBef>
              <a:spcAft>
                <a:spcPts val="0"/>
              </a:spcAft>
              <a:buClr>
                <a:schemeClr val="dk1"/>
              </a:buClr>
              <a:buSzPts val="1400"/>
              <a:buChar char="➔"/>
            </a:pPr>
            <a:r>
              <a:rPr b="1" lang="en-GB">
                <a:solidFill>
                  <a:schemeClr val="dk1"/>
                </a:solidFill>
              </a:rPr>
              <a:t>Models</a:t>
            </a:r>
            <a:r>
              <a:rPr lang="en-GB">
                <a:solidFill>
                  <a:schemeClr val="dk1"/>
                </a:solidFill>
              </a:rPr>
              <a:t>:</a:t>
            </a:r>
            <a:endParaRPr>
              <a:solidFill>
                <a:schemeClr val="dk1"/>
              </a:solidFill>
            </a:endParaRPr>
          </a:p>
          <a:p>
            <a:pPr indent="-317500" lvl="1" marL="914400" rtl="0" algn="l">
              <a:spcBef>
                <a:spcPts val="0"/>
              </a:spcBef>
              <a:spcAft>
                <a:spcPts val="0"/>
              </a:spcAft>
              <a:buClr>
                <a:schemeClr val="dk1"/>
              </a:buClr>
              <a:buSzPts val="1400"/>
              <a:buChar char="◆"/>
            </a:pPr>
            <a:r>
              <a:rPr b="1" lang="en-GB">
                <a:solidFill>
                  <a:schemeClr val="dk1"/>
                </a:solidFill>
              </a:rPr>
              <a:t>PDF to Markdown Conversion:</a:t>
            </a:r>
            <a:r>
              <a:rPr lang="en-GB">
                <a:solidFill>
                  <a:schemeClr val="dk1"/>
                </a:solidFill>
              </a:rPr>
              <a:t> mistralai/mistral-large-3-675b-instruct-2512</a:t>
            </a:r>
            <a:endParaRPr>
              <a:solidFill>
                <a:schemeClr val="dk1"/>
              </a:solidFill>
            </a:endParaRPr>
          </a:p>
          <a:p>
            <a:pPr indent="-317500" lvl="0" marL="457200" rtl="0" algn="l">
              <a:spcBef>
                <a:spcPts val="0"/>
              </a:spcBef>
              <a:spcAft>
                <a:spcPts val="0"/>
              </a:spcAft>
              <a:buClr>
                <a:schemeClr val="dk1"/>
              </a:buClr>
              <a:buSzPts val="1400"/>
              <a:buChar char="➔"/>
            </a:pPr>
            <a:r>
              <a:rPr b="1" lang="en-GB">
                <a:solidFill>
                  <a:schemeClr val="dk1"/>
                </a:solidFill>
              </a:rPr>
              <a:t>Test dataset:</a:t>
            </a:r>
            <a:endParaRPr b="1">
              <a:solidFill>
                <a:schemeClr val="dk1"/>
              </a:solidFill>
            </a:endParaRPr>
          </a:p>
          <a:p>
            <a:pPr indent="-317500" lvl="1" marL="914400" rtl="0" algn="l">
              <a:spcBef>
                <a:spcPts val="0"/>
              </a:spcBef>
              <a:spcAft>
                <a:spcPts val="0"/>
              </a:spcAft>
              <a:buClr>
                <a:schemeClr val="dk1"/>
              </a:buClr>
              <a:buSzPts val="1400"/>
              <a:buChar char="◆"/>
            </a:pPr>
            <a:r>
              <a:rPr b="1" lang="en-GB">
                <a:solidFill>
                  <a:schemeClr val="dk1"/>
                </a:solidFill>
              </a:rPr>
              <a:t>Scope</a:t>
            </a:r>
            <a:r>
              <a:rPr lang="en-GB">
                <a:solidFill>
                  <a:schemeClr val="dk1"/>
                </a:solidFill>
              </a:rPr>
              <a:t>: 23 pages focused on the Curious Connoisseurs segment</a:t>
            </a:r>
            <a:endParaRPr>
              <a:solidFill>
                <a:schemeClr val="dk1"/>
              </a:solidFill>
            </a:endParaRPr>
          </a:p>
          <a:p>
            <a:pPr indent="-317500" lvl="1" marL="914400" rtl="0" algn="l">
              <a:spcBef>
                <a:spcPts val="0"/>
              </a:spcBef>
              <a:spcAft>
                <a:spcPts val="0"/>
              </a:spcAft>
              <a:buClr>
                <a:schemeClr val="dk1"/>
              </a:buClr>
              <a:buSzPts val="1400"/>
              <a:buChar char="◆"/>
            </a:pPr>
            <a:r>
              <a:rPr b="1" lang="en-GB">
                <a:solidFill>
                  <a:schemeClr val="dk1"/>
                </a:solidFill>
              </a:rPr>
              <a:t>Source</a:t>
            </a:r>
            <a:r>
              <a:rPr lang="en-GB">
                <a:solidFill>
                  <a:schemeClr val="dk1"/>
                </a:solidFill>
              </a:rPr>
              <a:t>: Customer Segmentation Analysis PDF</a:t>
            </a:r>
            <a:endParaRPr>
              <a:solidFill>
                <a:schemeClr val="dk1"/>
              </a:solidFill>
            </a:endParaRPr>
          </a:p>
          <a:p>
            <a:pPr indent="-317500" lvl="1" marL="914400" rtl="0" algn="l">
              <a:spcBef>
                <a:spcPts val="0"/>
              </a:spcBef>
              <a:spcAft>
                <a:spcPts val="0"/>
              </a:spcAft>
              <a:buClr>
                <a:schemeClr val="dk1"/>
              </a:buClr>
              <a:buSzPts val="1400"/>
              <a:buChar char="◆"/>
            </a:pPr>
            <a:r>
              <a:rPr b="1" lang="en-GB">
                <a:solidFill>
                  <a:schemeClr val="dk1"/>
                </a:solidFill>
              </a:rPr>
              <a:t>Ground Truth</a:t>
            </a:r>
            <a:r>
              <a:rPr lang="en-GB">
                <a:solidFill>
                  <a:schemeClr val="dk1"/>
                </a:solidFill>
              </a:rPr>
              <a:t>: 467 validated metric and statement snippets manually extracted from the PDF</a:t>
            </a:r>
            <a:endParaRPr>
              <a:solidFill>
                <a:schemeClr val="dk1"/>
              </a:solidFill>
            </a:endParaRPr>
          </a:p>
        </p:txBody>
      </p:sp>
      <p:sp>
        <p:nvSpPr>
          <p:cNvPr id="453" name="Google Shape;453;p36"/>
          <p:cNvSpPr txBox="1"/>
          <p:nvPr/>
        </p:nvSpPr>
        <p:spPr>
          <a:xfrm>
            <a:off x="405121" y="2792350"/>
            <a:ext cx="194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rPr>
              <a:t>Result</a:t>
            </a:r>
            <a:endParaRPr b="1" sz="1600">
              <a:solidFill>
                <a:schemeClr val="dk1"/>
              </a:solidFill>
            </a:endParaRPr>
          </a:p>
        </p:txBody>
      </p:sp>
      <p:grpSp>
        <p:nvGrpSpPr>
          <p:cNvPr id="454" name="Google Shape;454;p36"/>
          <p:cNvGrpSpPr/>
          <p:nvPr/>
        </p:nvGrpSpPr>
        <p:grpSpPr>
          <a:xfrm>
            <a:off x="1476979" y="3440385"/>
            <a:ext cx="6190033" cy="788265"/>
            <a:chOff x="332767" y="2032510"/>
            <a:chExt cx="6190033" cy="788265"/>
          </a:xfrm>
        </p:grpSpPr>
        <p:sp>
          <p:nvSpPr>
            <p:cNvPr id="455" name="Google Shape;455;p36"/>
            <p:cNvSpPr/>
            <p:nvPr/>
          </p:nvSpPr>
          <p:spPr>
            <a:xfrm>
              <a:off x="4223891"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Interpretation</a:t>
              </a:r>
              <a:endParaRPr b="1" sz="900">
                <a:solidFill>
                  <a:schemeClr val="lt1"/>
                </a:solidFill>
              </a:endParaRPr>
            </a:p>
          </p:txBody>
        </p:sp>
        <p:sp>
          <p:nvSpPr>
            <p:cNvPr id="456" name="Google Shape;456;p36"/>
            <p:cNvSpPr txBox="1"/>
            <p:nvPr/>
          </p:nvSpPr>
          <p:spPr>
            <a:xfrm>
              <a:off x="332767" y="2485975"/>
              <a:ext cx="1882500" cy="246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Exact Match Accuracy</a:t>
              </a:r>
              <a:endParaRPr sz="1000">
                <a:solidFill>
                  <a:schemeClr val="dk1"/>
                </a:solidFill>
                <a:latin typeface="Nunito Sans"/>
                <a:ea typeface="Nunito Sans"/>
                <a:cs typeface="Nunito Sans"/>
                <a:sym typeface="Nunito Sans"/>
              </a:endParaRPr>
            </a:p>
          </p:txBody>
        </p:sp>
        <p:sp>
          <p:nvSpPr>
            <p:cNvPr id="457" name="Google Shape;457;p36"/>
            <p:cNvSpPr txBox="1"/>
            <p:nvPr/>
          </p:nvSpPr>
          <p:spPr>
            <a:xfrm>
              <a:off x="2611014" y="2480719"/>
              <a:ext cx="763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97</a:t>
              </a:r>
              <a:r>
                <a:rPr lang="en-GB" sz="1000">
                  <a:solidFill>
                    <a:schemeClr val="dk1"/>
                  </a:solidFill>
                  <a:latin typeface="Nunito Sans"/>
                  <a:ea typeface="Nunito Sans"/>
                  <a:cs typeface="Nunito Sans"/>
                  <a:sym typeface="Nunito Sans"/>
                </a:rPr>
                <a:t>%</a:t>
              </a:r>
              <a:endParaRPr sz="1000">
                <a:solidFill>
                  <a:schemeClr val="dk1"/>
                </a:solidFill>
                <a:latin typeface="Nunito Sans"/>
                <a:ea typeface="Nunito Sans"/>
                <a:cs typeface="Nunito Sans"/>
                <a:sym typeface="Nunito Sans"/>
              </a:endParaRPr>
            </a:p>
          </p:txBody>
        </p:sp>
        <p:sp>
          <p:nvSpPr>
            <p:cNvPr id="458" name="Google Shape;458;p36"/>
            <p:cNvSpPr txBox="1"/>
            <p:nvPr/>
          </p:nvSpPr>
          <p:spPr>
            <a:xfrm>
              <a:off x="4276400" y="2397475"/>
              <a:ext cx="2246400" cy="423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High extraction accuracy with minimal deviation from ground truth</a:t>
              </a:r>
              <a:endParaRPr sz="1000">
                <a:solidFill>
                  <a:schemeClr val="dk1"/>
                </a:solidFill>
              </a:endParaRPr>
            </a:p>
          </p:txBody>
        </p:sp>
        <p:sp>
          <p:nvSpPr>
            <p:cNvPr id="459" name="Google Shape;459;p36"/>
            <p:cNvSpPr/>
            <p:nvPr/>
          </p:nvSpPr>
          <p:spPr>
            <a:xfrm>
              <a:off x="1869432"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Score</a:t>
              </a:r>
              <a:endParaRPr b="1" sz="900">
                <a:solidFill>
                  <a:schemeClr val="lt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7"/>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a:t>
            </a:r>
            <a:r>
              <a:rPr b="1" lang="en-GB">
                <a:solidFill>
                  <a:srgbClr val="1D2E4E"/>
                </a:solidFill>
              </a:rPr>
              <a:t>Retrieval Relevance</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465" name="Google Shape;465;p37"/>
          <p:cNvSpPr/>
          <p:nvPr/>
        </p:nvSpPr>
        <p:spPr>
          <a:xfrm>
            <a:off x="0" y="4543225"/>
            <a:ext cx="9144000" cy="6003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6" name="Google Shape;466;p37"/>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467" name="Google Shape;467;p37"/>
          <p:cNvSpPr txBox="1"/>
          <p:nvPr/>
        </p:nvSpPr>
        <p:spPr>
          <a:xfrm>
            <a:off x="3137325" y="1396463"/>
            <a:ext cx="5246100" cy="296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GB">
                <a:solidFill>
                  <a:schemeClr val="dk1"/>
                </a:solidFill>
              </a:rPr>
              <a:t>Approach</a:t>
            </a:r>
            <a:endParaRPr b="1" i="1">
              <a:solidFill>
                <a:srgbClr val="1F1F1F"/>
              </a:solidFill>
            </a:endParaRPr>
          </a:p>
          <a:p>
            <a:pPr indent="-304800" lvl="0" marL="457200" rtl="0" algn="l">
              <a:lnSpc>
                <a:spcPct val="115000"/>
              </a:lnSpc>
              <a:spcBef>
                <a:spcPts val="1200"/>
              </a:spcBef>
              <a:spcAft>
                <a:spcPts val="0"/>
              </a:spcAft>
              <a:buClr>
                <a:srgbClr val="1F1F1F"/>
              </a:buClr>
              <a:buSzPts val="1200"/>
              <a:buChar char="●"/>
            </a:pPr>
            <a:r>
              <a:rPr lang="en-GB" sz="1200">
                <a:solidFill>
                  <a:srgbClr val="1F1F1F"/>
                </a:solidFill>
              </a:rPr>
              <a:t>Create persona-specific test queries.</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Retrieve top-K documents (K = 3, 5, 10, 20)..</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Manually label relevance for retrieval documents.</a:t>
            </a:r>
            <a:endParaRPr sz="1200">
              <a:solidFill>
                <a:srgbClr val="1F1F1F"/>
              </a:solidFill>
            </a:endParaRPr>
          </a:p>
          <a:p>
            <a:pPr indent="0" lvl="0" marL="0" rtl="0" algn="l">
              <a:lnSpc>
                <a:spcPct val="115000"/>
              </a:lnSpc>
              <a:spcBef>
                <a:spcPts val="1200"/>
              </a:spcBef>
              <a:spcAft>
                <a:spcPts val="0"/>
              </a:spcAft>
              <a:buNone/>
            </a:pPr>
            <a:r>
              <a:rPr b="1" i="1" lang="en-GB">
                <a:solidFill>
                  <a:schemeClr val="dk1"/>
                </a:solidFill>
                <a:highlight>
                  <a:schemeClr val="lt1"/>
                </a:highlight>
              </a:rPr>
              <a:t>Metrics</a:t>
            </a:r>
            <a:endParaRPr b="1" i="1">
              <a:solidFill>
                <a:schemeClr val="dk1"/>
              </a:solidFill>
              <a:highlight>
                <a:schemeClr val="lt1"/>
              </a:highlight>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Precision@K	</a:t>
            </a:r>
            <a:r>
              <a:rPr lang="en-GB" sz="1200">
                <a:solidFill>
                  <a:schemeClr val="dk1"/>
                </a:solidFill>
              </a:rPr>
              <a:t>How many of the top K results are actually correct.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Recall@K		</a:t>
            </a:r>
            <a:r>
              <a:rPr lang="en-GB" sz="1200">
                <a:solidFill>
                  <a:schemeClr val="dk1"/>
                </a:solidFill>
              </a:rPr>
              <a:t>How many of the total correct results were successfully found within the top K.</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468" name="Google Shape;468;p37" title="accurate.png"/>
          <p:cNvPicPr preferRelativeResize="0"/>
          <p:nvPr/>
        </p:nvPicPr>
        <p:blipFill>
          <a:blip r:embed="rId4">
            <a:alphaModFix/>
          </a:blip>
          <a:stretch>
            <a:fillRect/>
          </a:stretch>
        </p:blipFill>
        <p:spPr>
          <a:xfrm>
            <a:off x="783325" y="1861462"/>
            <a:ext cx="1420575" cy="1420575"/>
          </a:xfrm>
          <a:prstGeom prst="rect">
            <a:avLst/>
          </a:prstGeom>
          <a:noFill/>
          <a:ln>
            <a:noFill/>
          </a:ln>
        </p:spPr>
      </p:pic>
      <p:sp>
        <p:nvSpPr>
          <p:cNvPr id="469" name="Google Shape;469;p37"/>
          <p:cNvSpPr txBox="1"/>
          <p:nvPr/>
        </p:nvSpPr>
        <p:spPr>
          <a:xfrm>
            <a:off x="3802050" y="4545450"/>
            <a:ext cx="527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rPr>
              <a:t>*Precision@K = (Relevant docs in top-K) / K</a:t>
            </a:r>
            <a:endParaRPr sz="900">
              <a:solidFill>
                <a:srgbClr val="FFFFFF"/>
              </a:solidFill>
            </a:endParaRPr>
          </a:p>
          <a:p>
            <a:pPr indent="0" lvl="0" marL="0" rtl="0" algn="l">
              <a:spcBef>
                <a:spcPts val="0"/>
              </a:spcBef>
              <a:spcAft>
                <a:spcPts val="0"/>
              </a:spcAft>
              <a:buNone/>
            </a:pPr>
            <a:r>
              <a:rPr lang="en-GB" sz="900">
                <a:solidFill>
                  <a:srgbClr val="FFFFFF"/>
                </a:solidFill>
              </a:rPr>
              <a:t>*Recall@K = (Relevant docs in top-K) / (Total relevant docs)</a:t>
            </a:r>
            <a:endParaRPr sz="9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8"/>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Retrieval Relevance</a:t>
            </a:r>
            <a:endParaRPr b="1">
              <a:solidFill>
                <a:srgbClr val="1D2E4E"/>
              </a:solidFill>
            </a:endParaRPr>
          </a:p>
        </p:txBody>
      </p:sp>
      <p:sp>
        <p:nvSpPr>
          <p:cNvPr id="475" name="Google Shape;475;p38"/>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6" name="Google Shape;476;p38"/>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477" name="Google Shape;477;p38"/>
          <p:cNvSpPr txBox="1"/>
          <p:nvPr/>
        </p:nvSpPr>
        <p:spPr>
          <a:xfrm>
            <a:off x="364925" y="948563"/>
            <a:ext cx="4486800" cy="30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rPr>
              <a:t>Configuration</a:t>
            </a:r>
            <a:endParaRPr b="1" sz="16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Models</a:t>
            </a:r>
            <a:r>
              <a:rPr lang="en-GB" sz="1300">
                <a:solidFill>
                  <a:schemeClr val="dk1"/>
                </a:solidFill>
              </a:rPr>
              <a:t>:</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Embedding:</a:t>
            </a:r>
            <a:r>
              <a:rPr lang="en-GB" sz="1300">
                <a:solidFill>
                  <a:schemeClr val="dk1"/>
                </a:solidFill>
              </a:rPr>
              <a:t> sentence-transformers/all-mpnet-base-v2</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RAG setup</a:t>
            </a:r>
            <a:r>
              <a:rPr lang="en-GB" sz="1300">
                <a:solidFill>
                  <a:schemeClr val="dk1"/>
                </a:solidFill>
              </a:rPr>
              <a:t>:</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Chunk Size</a:t>
            </a:r>
            <a:r>
              <a:rPr lang="en-GB" sz="1300">
                <a:solidFill>
                  <a:schemeClr val="dk1"/>
                </a:solidFill>
              </a:rPr>
              <a:t>: 1,200 characters</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Chunk Overlap</a:t>
            </a:r>
            <a:r>
              <a:rPr lang="en-GB" sz="1300">
                <a:solidFill>
                  <a:schemeClr val="dk1"/>
                </a:solidFill>
              </a:rPr>
              <a:t>: 50 characters </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Input</a:t>
            </a:r>
            <a:r>
              <a:rPr lang="en-GB" sz="1300">
                <a:solidFill>
                  <a:schemeClr val="dk1"/>
                </a:solidFill>
              </a:rPr>
              <a:t>: 222-page split to 712 total text chunks</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Test dataset:</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Source</a:t>
            </a:r>
            <a:r>
              <a:rPr lang="en-GB" sz="1300">
                <a:solidFill>
                  <a:schemeClr val="dk1"/>
                </a:solidFill>
              </a:rPr>
              <a:t>: Customer Segmentation Analysis PDF</a:t>
            </a:r>
            <a:endParaRPr sz="1300">
              <a:solidFill>
                <a:schemeClr val="dk1"/>
              </a:solidFill>
            </a:endParaRPr>
          </a:p>
          <a:p>
            <a:pPr indent="-311150" lvl="1" marL="914400" rtl="0" algn="l">
              <a:spcBef>
                <a:spcPts val="0"/>
              </a:spcBef>
              <a:spcAft>
                <a:spcPts val="0"/>
              </a:spcAft>
              <a:buClr>
                <a:schemeClr val="dk1"/>
              </a:buClr>
              <a:buSzPts val="1300"/>
              <a:buChar char="◆"/>
            </a:pPr>
            <a:r>
              <a:rPr b="1" lang="en-GB" sz="1300">
                <a:solidFill>
                  <a:schemeClr val="dk1"/>
                </a:solidFill>
              </a:rPr>
              <a:t>Ground Truth</a:t>
            </a:r>
            <a:r>
              <a:rPr lang="en-GB" sz="1300">
                <a:solidFill>
                  <a:schemeClr val="dk1"/>
                </a:solidFill>
              </a:rPr>
              <a:t>: 31 evaluation questions focused on the Curious Connoisseurs segment</a:t>
            </a:r>
            <a:endParaRPr b="1" sz="1500"/>
          </a:p>
        </p:txBody>
      </p:sp>
      <p:sp>
        <p:nvSpPr>
          <p:cNvPr id="478" name="Google Shape;478;p38"/>
          <p:cNvSpPr txBox="1"/>
          <p:nvPr/>
        </p:nvSpPr>
        <p:spPr>
          <a:xfrm>
            <a:off x="5046425" y="4352100"/>
            <a:ext cx="3943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chemeClr val="dk1"/>
                </a:solidFill>
              </a:rPr>
              <a:t>Result</a:t>
            </a:r>
            <a:endParaRPr b="1" sz="1600">
              <a:solidFill>
                <a:schemeClr val="dk1"/>
              </a:solidFill>
            </a:endParaRPr>
          </a:p>
        </p:txBody>
      </p:sp>
      <p:grpSp>
        <p:nvGrpSpPr>
          <p:cNvPr id="479" name="Google Shape;479;p38"/>
          <p:cNvGrpSpPr/>
          <p:nvPr/>
        </p:nvGrpSpPr>
        <p:grpSpPr>
          <a:xfrm>
            <a:off x="4851685" y="948617"/>
            <a:ext cx="4047644" cy="1464708"/>
            <a:chOff x="324300" y="2032510"/>
            <a:chExt cx="6210900" cy="1464708"/>
          </a:xfrm>
        </p:grpSpPr>
        <p:sp>
          <p:nvSpPr>
            <p:cNvPr id="480" name="Google Shape;480;p38"/>
            <p:cNvSpPr/>
            <p:nvPr/>
          </p:nvSpPr>
          <p:spPr>
            <a:xfrm>
              <a:off x="4223891"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Interpretation</a:t>
              </a:r>
              <a:endParaRPr b="1" sz="900">
                <a:solidFill>
                  <a:schemeClr val="lt1"/>
                </a:solidFill>
              </a:endParaRPr>
            </a:p>
          </p:txBody>
        </p:sp>
        <p:cxnSp>
          <p:nvCxnSpPr>
            <p:cNvPr id="481" name="Google Shape;481;p38"/>
            <p:cNvCxnSpPr/>
            <p:nvPr/>
          </p:nvCxnSpPr>
          <p:spPr>
            <a:xfrm flipH="1" rot="10800000">
              <a:off x="329095" y="3239934"/>
              <a:ext cx="6201300" cy="600"/>
            </a:xfrm>
            <a:prstGeom prst="straightConnector1">
              <a:avLst/>
            </a:prstGeom>
            <a:noFill/>
            <a:ln cap="flat" cmpd="sng" w="9525">
              <a:solidFill>
                <a:srgbClr val="1D2E4E"/>
              </a:solidFill>
              <a:prstDash val="solid"/>
              <a:round/>
              <a:headEnd len="med" w="med" type="none"/>
              <a:tailEnd len="med" w="med" type="none"/>
            </a:ln>
          </p:spPr>
        </p:cxnSp>
        <p:sp>
          <p:nvSpPr>
            <p:cNvPr id="482" name="Google Shape;482;p38"/>
            <p:cNvSpPr txBox="1"/>
            <p:nvPr/>
          </p:nvSpPr>
          <p:spPr>
            <a:xfrm>
              <a:off x="332767" y="2485975"/>
              <a:ext cx="1882500" cy="246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Precision@3</a:t>
              </a:r>
              <a:endParaRPr sz="1000">
                <a:solidFill>
                  <a:schemeClr val="dk1"/>
                </a:solidFill>
                <a:latin typeface="Nunito Sans"/>
                <a:ea typeface="Nunito Sans"/>
                <a:cs typeface="Nunito Sans"/>
                <a:sym typeface="Nunito Sans"/>
              </a:endParaRPr>
            </a:p>
          </p:txBody>
        </p:sp>
        <p:cxnSp>
          <p:nvCxnSpPr>
            <p:cNvPr id="483" name="Google Shape;483;p38"/>
            <p:cNvCxnSpPr/>
            <p:nvPr/>
          </p:nvCxnSpPr>
          <p:spPr>
            <a:xfrm>
              <a:off x="324300" y="2810047"/>
              <a:ext cx="6210900" cy="6000"/>
            </a:xfrm>
            <a:prstGeom prst="straightConnector1">
              <a:avLst/>
            </a:prstGeom>
            <a:noFill/>
            <a:ln cap="flat" cmpd="sng" w="9525">
              <a:solidFill>
                <a:srgbClr val="1D2E4E"/>
              </a:solidFill>
              <a:prstDash val="solid"/>
              <a:round/>
              <a:headEnd len="med" w="med" type="none"/>
              <a:tailEnd len="med" w="med" type="none"/>
            </a:ln>
          </p:spPr>
        </p:cxnSp>
        <p:sp>
          <p:nvSpPr>
            <p:cNvPr id="484" name="Google Shape;484;p38"/>
            <p:cNvSpPr txBox="1"/>
            <p:nvPr/>
          </p:nvSpPr>
          <p:spPr>
            <a:xfrm>
              <a:off x="2380025" y="2485980"/>
              <a:ext cx="1225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58.10%</a:t>
              </a:r>
              <a:endParaRPr sz="1000">
                <a:solidFill>
                  <a:schemeClr val="dk1"/>
                </a:solidFill>
                <a:latin typeface="Nunito Sans"/>
                <a:ea typeface="Nunito Sans"/>
                <a:cs typeface="Nunito Sans"/>
                <a:sym typeface="Nunito Sans"/>
              </a:endParaRPr>
            </a:p>
          </p:txBody>
        </p:sp>
        <p:sp>
          <p:nvSpPr>
            <p:cNvPr id="485" name="Google Shape;485;p38"/>
            <p:cNvSpPr txBox="1"/>
            <p:nvPr/>
          </p:nvSpPr>
          <p:spPr>
            <a:xfrm>
              <a:off x="4274147" y="2352718"/>
              <a:ext cx="22353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Top-3 results are moderately relevant</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486" name="Google Shape;486;p38"/>
            <p:cNvSpPr txBox="1"/>
            <p:nvPr/>
          </p:nvSpPr>
          <p:spPr>
            <a:xfrm>
              <a:off x="332761" y="2893820"/>
              <a:ext cx="18825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Precision@5</a:t>
              </a:r>
              <a:endParaRPr sz="1000">
                <a:solidFill>
                  <a:schemeClr val="dk1"/>
                </a:solidFill>
              </a:endParaRPr>
            </a:p>
          </p:txBody>
        </p:sp>
        <p:sp>
          <p:nvSpPr>
            <p:cNvPr id="487" name="Google Shape;487;p38"/>
            <p:cNvSpPr txBox="1"/>
            <p:nvPr/>
          </p:nvSpPr>
          <p:spPr>
            <a:xfrm>
              <a:off x="2447533" y="2893780"/>
              <a:ext cx="1090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56.80%</a:t>
              </a:r>
              <a:endParaRPr sz="1000">
                <a:solidFill>
                  <a:schemeClr val="dk1"/>
                </a:solidFill>
                <a:latin typeface="Nunito Sans"/>
                <a:ea typeface="Nunito Sans"/>
                <a:cs typeface="Nunito Sans"/>
                <a:sym typeface="Nunito Sans"/>
              </a:endParaRPr>
            </a:p>
          </p:txBody>
        </p:sp>
        <p:sp>
          <p:nvSpPr>
            <p:cNvPr id="488" name="Google Shape;488;p38"/>
            <p:cNvSpPr txBox="1"/>
            <p:nvPr/>
          </p:nvSpPr>
          <p:spPr>
            <a:xfrm>
              <a:off x="329181" y="3250918"/>
              <a:ext cx="16116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Precision@10</a:t>
              </a:r>
              <a:endParaRPr sz="1000">
                <a:solidFill>
                  <a:schemeClr val="dk1"/>
                </a:solidFill>
              </a:endParaRPr>
            </a:p>
          </p:txBody>
        </p:sp>
        <p:sp>
          <p:nvSpPr>
            <p:cNvPr id="489" name="Google Shape;489;p38"/>
            <p:cNvSpPr txBox="1"/>
            <p:nvPr/>
          </p:nvSpPr>
          <p:spPr>
            <a:xfrm>
              <a:off x="2466241" y="3250918"/>
              <a:ext cx="994200" cy="246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54.20%</a:t>
              </a:r>
              <a:endParaRPr sz="1000">
                <a:solidFill>
                  <a:schemeClr val="dk1"/>
                </a:solidFill>
                <a:latin typeface="Nunito Sans"/>
                <a:ea typeface="Nunito Sans"/>
                <a:cs typeface="Nunito Sans"/>
                <a:sym typeface="Nunito Sans"/>
              </a:endParaRPr>
            </a:p>
          </p:txBody>
        </p:sp>
        <p:sp>
          <p:nvSpPr>
            <p:cNvPr id="490" name="Google Shape;490;p38"/>
            <p:cNvSpPr/>
            <p:nvPr/>
          </p:nvSpPr>
          <p:spPr>
            <a:xfrm>
              <a:off x="1869432"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Score</a:t>
              </a:r>
              <a:endParaRPr b="1" sz="900">
                <a:solidFill>
                  <a:schemeClr val="lt1"/>
                </a:solidFill>
              </a:endParaRPr>
            </a:p>
          </p:txBody>
        </p:sp>
      </p:grpSp>
      <p:cxnSp>
        <p:nvCxnSpPr>
          <p:cNvPr id="491" name="Google Shape;491;p38"/>
          <p:cNvCxnSpPr/>
          <p:nvPr/>
        </p:nvCxnSpPr>
        <p:spPr>
          <a:xfrm flipH="1" rot="10800000">
            <a:off x="4851685" y="2569029"/>
            <a:ext cx="4041300" cy="600"/>
          </a:xfrm>
          <a:prstGeom prst="straightConnector1">
            <a:avLst/>
          </a:prstGeom>
          <a:noFill/>
          <a:ln cap="flat" cmpd="sng" w="9525">
            <a:solidFill>
              <a:srgbClr val="1D2E4E"/>
            </a:solidFill>
            <a:prstDash val="solid"/>
            <a:round/>
            <a:headEnd len="med" w="med" type="none"/>
            <a:tailEnd len="med" w="med" type="none"/>
          </a:ln>
        </p:spPr>
      </p:cxnSp>
      <p:sp>
        <p:nvSpPr>
          <p:cNvPr id="492" name="Google Shape;492;p38"/>
          <p:cNvSpPr txBox="1"/>
          <p:nvPr/>
        </p:nvSpPr>
        <p:spPr>
          <a:xfrm>
            <a:off x="7420525" y="1690145"/>
            <a:ext cx="14061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Relevant remains stable in top-5</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493" name="Google Shape;493;p38"/>
          <p:cNvSpPr txBox="1"/>
          <p:nvPr/>
        </p:nvSpPr>
        <p:spPr>
          <a:xfrm>
            <a:off x="7420525" y="2148457"/>
            <a:ext cx="1406100" cy="423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Slight precision drop</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494" name="Google Shape;494;p38"/>
          <p:cNvSpPr txBox="1"/>
          <p:nvPr/>
        </p:nvSpPr>
        <p:spPr>
          <a:xfrm>
            <a:off x="4854853" y="2569013"/>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Precision@20</a:t>
            </a:r>
            <a:endParaRPr sz="1000">
              <a:solidFill>
                <a:schemeClr val="dk1"/>
              </a:solidFill>
            </a:endParaRPr>
          </a:p>
        </p:txBody>
      </p:sp>
      <p:cxnSp>
        <p:nvCxnSpPr>
          <p:cNvPr id="495" name="Google Shape;495;p38"/>
          <p:cNvCxnSpPr/>
          <p:nvPr/>
        </p:nvCxnSpPr>
        <p:spPr>
          <a:xfrm flipH="1" rot="10800000">
            <a:off x="4854860" y="2957254"/>
            <a:ext cx="4041300" cy="600"/>
          </a:xfrm>
          <a:prstGeom prst="straightConnector1">
            <a:avLst/>
          </a:prstGeom>
          <a:noFill/>
          <a:ln cap="flat" cmpd="sng" w="9525">
            <a:solidFill>
              <a:srgbClr val="1D2E4E"/>
            </a:solidFill>
            <a:prstDash val="solid"/>
            <a:round/>
            <a:headEnd len="med" w="med" type="none"/>
            <a:tailEnd len="med" w="med" type="none"/>
          </a:ln>
        </p:spPr>
      </p:cxnSp>
      <p:sp>
        <p:nvSpPr>
          <p:cNvPr id="496" name="Google Shape;496;p38"/>
          <p:cNvSpPr txBox="1"/>
          <p:nvPr/>
        </p:nvSpPr>
        <p:spPr>
          <a:xfrm>
            <a:off x="4854853" y="2924813"/>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Recall</a:t>
            </a:r>
            <a:r>
              <a:rPr lang="en-GB" sz="1000">
                <a:solidFill>
                  <a:schemeClr val="dk1"/>
                </a:solidFill>
              </a:rPr>
              <a:t>@3</a:t>
            </a:r>
            <a:endParaRPr sz="1000">
              <a:solidFill>
                <a:schemeClr val="dk1"/>
              </a:solidFill>
            </a:endParaRPr>
          </a:p>
        </p:txBody>
      </p:sp>
      <p:sp>
        <p:nvSpPr>
          <p:cNvPr id="497" name="Google Shape;497;p38"/>
          <p:cNvSpPr txBox="1"/>
          <p:nvPr/>
        </p:nvSpPr>
        <p:spPr>
          <a:xfrm>
            <a:off x="4854853" y="3310813"/>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Recall@5</a:t>
            </a:r>
            <a:endParaRPr sz="1000">
              <a:solidFill>
                <a:schemeClr val="dk1"/>
              </a:solidFill>
            </a:endParaRPr>
          </a:p>
        </p:txBody>
      </p:sp>
      <p:sp>
        <p:nvSpPr>
          <p:cNvPr id="498" name="Google Shape;498;p38"/>
          <p:cNvSpPr txBox="1"/>
          <p:nvPr/>
        </p:nvSpPr>
        <p:spPr>
          <a:xfrm>
            <a:off x="4854853" y="3721588"/>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Recall@10</a:t>
            </a:r>
            <a:endParaRPr sz="1000">
              <a:solidFill>
                <a:schemeClr val="dk1"/>
              </a:solidFill>
            </a:endParaRPr>
          </a:p>
        </p:txBody>
      </p:sp>
      <p:sp>
        <p:nvSpPr>
          <p:cNvPr id="499" name="Google Shape;499;p38"/>
          <p:cNvSpPr txBox="1"/>
          <p:nvPr/>
        </p:nvSpPr>
        <p:spPr>
          <a:xfrm>
            <a:off x="4854853" y="4060025"/>
            <a:ext cx="10503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Recall@20</a:t>
            </a:r>
            <a:endParaRPr b="1" sz="1000">
              <a:solidFill>
                <a:schemeClr val="dk1"/>
              </a:solidFill>
            </a:endParaRPr>
          </a:p>
        </p:txBody>
      </p:sp>
      <p:sp>
        <p:nvSpPr>
          <p:cNvPr id="500" name="Google Shape;500;p38"/>
          <p:cNvSpPr txBox="1"/>
          <p:nvPr/>
        </p:nvSpPr>
        <p:spPr>
          <a:xfrm>
            <a:off x="6282138" y="2569025"/>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latin typeface="Nunito Sans"/>
                <a:ea typeface="Nunito Sans"/>
                <a:cs typeface="Nunito Sans"/>
                <a:sym typeface="Nunito Sans"/>
              </a:rPr>
              <a:t>55</a:t>
            </a:r>
            <a:r>
              <a:rPr lang="en-GB" sz="1000">
                <a:solidFill>
                  <a:schemeClr val="dk1"/>
                </a:solidFill>
                <a:latin typeface="Nunito Sans"/>
                <a:ea typeface="Nunito Sans"/>
                <a:cs typeface="Nunito Sans"/>
                <a:sym typeface="Nunito Sans"/>
              </a:rPr>
              <a:t>.50%</a:t>
            </a:r>
            <a:endParaRPr sz="1000">
              <a:solidFill>
                <a:schemeClr val="dk1"/>
              </a:solidFill>
              <a:latin typeface="Nunito Sans"/>
              <a:ea typeface="Nunito Sans"/>
              <a:cs typeface="Nunito Sans"/>
              <a:sym typeface="Nunito Sans"/>
            </a:endParaRPr>
          </a:p>
        </p:txBody>
      </p:sp>
      <p:sp>
        <p:nvSpPr>
          <p:cNvPr id="501" name="Google Shape;501;p38"/>
          <p:cNvSpPr txBox="1"/>
          <p:nvPr/>
        </p:nvSpPr>
        <p:spPr>
          <a:xfrm>
            <a:off x="7445275" y="2485175"/>
            <a:ext cx="1632900" cy="4002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Precision stabilizes at broader context window</a:t>
            </a:r>
            <a:endParaRPr sz="1000">
              <a:solidFill>
                <a:schemeClr val="dk1"/>
              </a:solidFill>
            </a:endParaRPr>
          </a:p>
        </p:txBody>
      </p:sp>
      <p:sp>
        <p:nvSpPr>
          <p:cNvPr id="502" name="Google Shape;502;p38"/>
          <p:cNvSpPr txBox="1"/>
          <p:nvPr/>
        </p:nvSpPr>
        <p:spPr>
          <a:xfrm>
            <a:off x="6282138" y="2924813"/>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latin typeface="Nunito Sans"/>
                <a:ea typeface="Nunito Sans"/>
                <a:cs typeface="Nunito Sans"/>
                <a:sym typeface="Nunito Sans"/>
              </a:rPr>
              <a:t>16</a:t>
            </a:r>
            <a:r>
              <a:rPr lang="en-GB" sz="1000">
                <a:solidFill>
                  <a:schemeClr val="dk1"/>
                </a:solidFill>
                <a:latin typeface="Nunito Sans"/>
                <a:ea typeface="Nunito Sans"/>
                <a:cs typeface="Nunito Sans"/>
                <a:sym typeface="Nunito Sans"/>
              </a:rPr>
              <a:t>.70%</a:t>
            </a:r>
            <a:endParaRPr sz="1000">
              <a:solidFill>
                <a:schemeClr val="dk1"/>
              </a:solidFill>
              <a:latin typeface="Nunito Sans"/>
              <a:ea typeface="Nunito Sans"/>
              <a:cs typeface="Nunito Sans"/>
              <a:sym typeface="Nunito Sans"/>
            </a:endParaRPr>
          </a:p>
        </p:txBody>
      </p:sp>
      <p:sp>
        <p:nvSpPr>
          <p:cNvPr id="503" name="Google Shape;503;p38"/>
          <p:cNvSpPr txBox="1"/>
          <p:nvPr/>
        </p:nvSpPr>
        <p:spPr>
          <a:xfrm>
            <a:off x="7420525" y="2871375"/>
            <a:ext cx="15177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Limited coverage with very short context</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cxnSp>
        <p:nvCxnSpPr>
          <p:cNvPr id="504" name="Google Shape;504;p38"/>
          <p:cNvCxnSpPr/>
          <p:nvPr/>
        </p:nvCxnSpPr>
        <p:spPr>
          <a:xfrm flipH="1" rot="10800000">
            <a:off x="4854860" y="3319917"/>
            <a:ext cx="4041300" cy="600"/>
          </a:xfrm>
          <a:prstGeom prst="straightConnector1">
            <a:avLst/>
          </a:prstGeom>
          <a:noFill/>
          <a:ln cap="flat" cmpd="sng" w="9525">
            <a:solidFill>
              <a:srgbClr val="1D2E4E"/>
            </a:solidFill>
            <a:prstDash val="solid"/>
            <a:round/>
            <a:headEnd len="med" w="med" type="none"/>
            <a:tailEnd len="med" w="med" type="none"/>
          </a:ln>
        </p:spPr>
      </p:cxnSp>
      <p:sp>
        <p:nvSpPr>
          <p:cNvPr id="505" name="Google Shape;505;p38"/>
          <p:cNvSpPr txBox="1"/>
          <p:nvPr/>
        </p:nvSpPr>
        <p:spPr>
          <a:xfrm>
            <a:off x="6282150" y="3300025"/>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latin typeface="Nunito Sans"/>
                <a:ea typeface="Nunito Sans"/>
                <a:cs typeface="Nunito Sans"/>
                <a:sym typeface="Nunito Sans"/>
              </a:rPr>
              <a:t>24</a:t>
            </a:r>
            <a:r>
              <a:rPr lang="en-GB" sz="1000">
                <a:solidFill>
                  <a:schemeClr val="dk1"/>
                </a:solidFill>
                <a:latin typeface="Nunito Sans"/>
                <a:ea typeface="Nunito Sans"/>
                <a:cs typeface="Nunito Sans"/>
                <a:sym typeface="Nunito Sans"/>
              </a:rPr>
              <a:t>.30%</a:t>
            </a:r>
            <a:endParaRPr sz="1000">
              <a:solidFill>
                <a:schemeClr val="dk1"/>
              </a:solidFill>
              <a:latin typeface="Nunito Sans"/>
              <a:ea typeface="Nunito Sans"/>
              <a:cs typeface="Nunito Sans"/>
              <a:sym typeface="Nunito Sans"/>
            </a:endParaRPr>
          </a:p>
        </p:txBody>
      </p:sp>
      <p:cxnSp>
        <p:nvCxnSpPr>
          <p:cNvPr id="506" name="Google Shape;506;p38"/>
          <p:cNvCxnSpPr/>
          <p:nvPr/>
        </p:nvCxnSpPr>
        <p:spPr>
          <a:xfrm flipH="1" rot="10800000">
            <a:off x="4851685" y="3675217"/>
            <a:ext cx="4041300" cy="600"/>
          </a:xfrm>
          <a:prstGeom prst="straightConnector1">
            <a:avLst/>
          </a:prstGeom>
          <a:noFill/>
          <a:ln cap="flat" cmpd="sng" w="9525">
            <a:solidFill>
              <a:srgbClr val="1D2E4E"/>
            </a:solidFill>
            <a:prstDash val="solid"/>
            <a:round/>
            <a:headEnd len="med" w="med" type="none"/>
            <a:tailEnd len="med" w="med" type="none"/>
          </a:ln>
        </p:spPr>
      </p:cxnSp>
      <p:sp>
        <p:nvSpPr>
          <p:cNvPr id="507" name="Google Shape;507;p38"/>
          <p:cNvSpPr txBox="1"/>
          <p:nvPr/>
        </p:nvSpPr>
        <p:spPr>
          <a:xfrm>
            <a:off x="7420525" y="3260763"/>
            <a:ext cx="1517700" cy="4002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Partial retrieval of relevant context</a:t>
            </a:r>
            <a:endParaRPr sz="1000">
              <a:solidFill>
                <a:schemeClr val="dk1"/>
              </a:solidFill>
            </a:endParaRPr>
          </a:p>
        </p:txBody>
      </p:sp>
      <p:cxnSp>
        <p:nvCxnSpPr>
          <p:cNvPr id="508" name="Google Shape;508;p38"/>
          <p:cNvCxnSpPr/>
          <p:nvPr/>
        </p:nvCxnSpPr>
        <p:spPr>
          <a:xfrm flipH="1" rot="10800000">
            <a:off x="4854860" y="4013667"/>
            <a:ext cx="4041300" cy="600"/>
          </a:xfrm>
          <a:prstGeom prst="straightConnector1">
            <a:avLst/>
          </a:prstGeom>
          <a:noFill/>
          <a:ln cap="flat" cmpd="sng" w="9525">
            <a:solidFill>
              <a:srgbClr val="1D2E4E"/>
            </a:solidFill>
            <a:prstDash val="solid"/>
            <a:round/>
            <a:headEnd len="med" w="med" type="none"/>
            <a:tailEnd len="med" w="med" type="none"/>
          </a:ln>
        </p:spPr>
      </p:cxnSp>
      <p:sp>
        <p:nvSpPr>
          <p:cNvPr id="509" name="Google Shape;509;p38"/>
          <p:cNvSpPr txBox="1"/>
          <p:nvPr/>
        </p:nvSpPr>
        <p:spPr>
          <a:xfrm>
            <a:off x="6282150" y="3721600"/>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latin typeface="Nunito Sans"/>
                <a:ea typeface="Nunito Sans"/>
                <a:cs typeface="Nunito Sans"/>
                <a:sym typeface="Nunito Sans"/>
              </a:rPr>
              <a:t>45</a:t>
            </a:r>
            <a:r>
              <a:rPr lang="en-GB" sz="1000">
                <a:solidFill>
                  <a:schemeClr val="dk1"/>
                </a:solidFill>
                <a:latin typeface="Nunito Sans"/>
                <a:ea typeface="Nunito Sans"/>
                <a:cs typeface="Nunito Sans"/>
                <a:sym typeface="Nunito Sans"/>
              </a:rPr>
              <a:t>.10%</a:t>
            </a:r>
            <a:endParaRPr sz="1000">
              <a:solidFill>
                <a:schemeClr val="dk1"/>
              </a:solidFill>
              <a:latin typeface="Nunito Sans"/>
              <a:ea typeface="Nunito Sans"/>
              <a:cs typeface="Nunito Sans"/>
              <a:sym typeface="Nunito Sans"/>
            </a:endParaRPr>
          </a:p>
        </p:txBody>
      </p:sp>
      <p:sp>
        <p:nvSpPr>
          <p:cNvPr id="510" name="Google Shape;510;p38"/>
          <p:cNvSpPr txBox="1"/>
          <p:nvPr/>
        </p:nvSpPr>
        <p:spPr>
          <a:xfrm>
            <a:off x="7383775" y="3624638"/>
            <a:ext cx="1755900" cy="4002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lang="en-GB" sz="1000">
                <a:solidFill>
                  <a:schemeClr val="dk1"/>
                </a:solidFill>
              </a:rPr>
              <a:t>Balanced trade-off between precision and recall</a:t>
            </a:r>
            <a:endParaRPr sz="1000">
              <a:solidFill>
                <a:schemeClr val="dk1"/>
              </a:solidFill>
            </a:endParaRPr>
          </a:p>
        </p:txBody>
      </p:sp>
      <p:sp>
        <p:nvSpPr>
          <p:cNvPr id="511" name="Google Shape;511;p38"/>
          <p:cNvSpPr txBox="1"/>
          <p:nvPr/>
        </p:nvSpPr>
        <p:spPr>
          <a:xfrm>
            <a:off x="6282150" y="4060025"/>
            <a:ext cx="648000" cy="246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latin typeface="Nunito Sans"/>
                <a:ea typeface="Nunito Sans"/>
                <a:cs typeface="Nunito Sans"/>
                <a:sym typeface="Nunito Sans"/>
              </a:rPr>
              <a:t>94</a:t>
            </a:r>
            <a:r>
              <a:rPr b="1" lang="en-GB" sz="1000">
                <a:solidFill>
                  <a:schemeClr val="dk1"/>
                </a:solidFill>
                <a:latin typeface="Nunito Sans"/>
                <a:ea typeface="Nunito Sans"/>
                <a:cs typeface="Nunito Sans"/>
                <a:sym typeface="Nunito Sans"/>
              </a:rPr>
              <a:t>.10%</a:t>
            </a:r>
            <a:endParaRPr b="1" sz="1000">
              <a:solidFill>
                <a:schemeClr val="dk1"/>
              </a:solidFill>
              <a:latin typeface="Nunito Sans"/>
              <a:ea typeface="Nunito Sans"/>
              <a:cs typeface="Nunito Sans"/>
              <a:sym typeface="Nunito Sans"/>
            </a:endParaRPr>
          </a:p>
        </p:txBody>
      </p:sp>
      <p:sp>
        <p:nvSpPr>
          <p:cNvPr id="512" name="Google Shape;512;p38"/>
          <p:cNvSpPr txBox="1"/>
          <p:nvPr/>
        </p:nvSpPr>
        <p:spPr>
          <a:xfrm>
            <a:off x="7383775" y="3963900"/>
            <a:ext cx="1755900" cy="4002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Near-complete retrieval of relevant</a:t>
            </a:r>
            <a:endParaRPr b="1" sz="1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9"/>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a:t>
            </a:r>
            <a:r>
              <a:rPr b="1" lang="en-GB">
                <a:solidFill>
                  <a:srgbClr val="1D2E4E"/>
                </a:solidFill>
              </a:rPr>
              <a:t>Persona Authenticity</a:t>
            </a:r>
            <a:endParaRPr b="1">
              <a:solidFill>
                <a:srgbClr val="1D2E4E"/>
              </a:solidFill>
            </a:endParaRPr>
          </a:p>
          <a:p>
            <a:pPr indent="0" lvl="0" marL="0" rtl="0" algn="l">
              <a:spcBef>
                <a:spcPts val="0"/>
              </a:spcBef>
              <a:spcAft>
                <a:spcPts val="0"/>
              </a:spcAft>
              <a:buNone/>
            </a:pPr>
            <a:r>
              <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518" name="Google Shape;518;p39"/>
          <p:cNvSpPr/>
          <p:nvPr/>
        </p:nvSpPr>
        <p:spPr>
          <a:xfrm>
            <a:off x="0" y="4543225"/>
            <a:ext cx="9144000" cy="6003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9" name="Google Shape;519;p39"/>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520" name="Google Shape;520;p39"/>
          <p:cNvSpPr txBox="1"/>
          <p:nvPr/>
        </p:nvSpPr>
        <p:spPr>
          <a:xfrm>
            <a:off x="3137325" y="1396475"/>
            <a:ext cx="5852700" cy="27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GB">
                <a:solidFill>
                  <a:schemeClr val="dk1"/>
                </a:solidFill>
              </a:rPr>
              <a:t>Approach</a:t>
            </a:r>
            <a:endParaRPr b="1" i="1">
              <a:solidFill>
                <a:srgbClr val="1F1F1F"/>
              </a:solidFill>
            </a:endParaRPr>
          </a:p>
          <a:p>
            <a:pPr indent="-304800" lvl="0" marL="457200" rtl="0" algn="l">
              <a:lnSpc>
                <a:spcPct val="115000"/>
              </a:lnSpc>
              <a:spcBef>
                <a:spcPts val="1200"/>
              </a:spcBef>
              <a:spcAft>
                <a:spcPts val="0"/>
              </a:spcAft>
              <a:buClr>
                <a:srgbClr val="1F1F1F"/>
              </a:buClr>
              <a:buSzPts val="1200"/>
              <a:buChar char="●"/>
            </a:pPr>
            <a:r>
              <a:rPr lang="en-GB" sz="1200">
                <a:solidFill>
                  <a:srgbClr val="1F1F1F"/>
                </a:solidFill>
              </a:rPr>
              <a:t>Generate persona-based responses to predefined questions.</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rPr>
              <a:t>Have domain experts score them on authenticity, style alignment, and factual grounding, each on a 1–5 scale.</a:t>
            </a:r>
            <a:endParaRPr sz="1200">
              <a:solidFill>
                <a:srgbClr val="1F1F1F"/>
              </a:solidFill>
            </a:endParaRPr>
          </a:p>
          <a:p>
            <a:pPr indent="0" lvl="0" marL="0" rtl="0" algn="l">
              <a:lnSpc>
                <a:spcPct val="115000"/>
              </a:lnSpc>
              <a:spcBef>
                <a:spcPts val="1200"/>
              </a:spcBef>
              <a:spcAft>
                <a:spcPts val="0"/>
              </a:spcAft>
              <a:buNone/>
            </a:pPr>
            <a:r>
              <a:rPr b="1" i="1" lang="en-GB">
                <a:solidFill>
                  <a:schemeClr val="dk1"/>
                </a:solidFill>
                <a:highlight>
                  <a:schemeClr val="lt1"/>
                </a:highlight>
              </a:rPr>
              <a:t>Metrics</a:t>
            </a:r>
            <a:endParaRPr b="1" i="1">
              <a:solidFill>
                <a:schemeClr val="dk1"/>
              </a:solidFill>
              <a:highlight>
                <a:schemeClr val="lt1"/>
              </a:highlight>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Expert Authenticity Score	</a:t>
            </a:r>
            <a:r>
              <a:rPr lang="en-GB" sz="1200">
                <a:solidFill>
                  <a:schemeClr val="dk1"/>
                </a:solidFill>
              </a:rPr>
              <a:t>Average authenticity ratings.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Style </a:t>
            </a:r>
            <a:r>
              <a:rPr b="1" lang="en-GB" sz="1200">
                <a:solidFill>
                  <a:schemeClr val="dk1"/>
                </a:solidFill>
              </a:rPr>
              <a:t>Alignment Score		</a:t>
            </a:r>
            <a:r>
              <a:rPr lang="en-GB" sz="1200">
                <a:solidFill>
                  <a:schemeClr val="dk1"/>
                </a:solidFill>
              </a:rPr>
              <a:t>Average all style alignment ratings.</a:t>
            </a:r>
            <a:r>
              <a:rPr b="1" lang="en-GB" sz="1200">
                <a:solidFill>
                  <a:schemeClr val="dk1"/>
                </a:solidFill>
              </a:rPr>
              <a:t>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Factual Grounding Score		</a:t>
            </a:r>
            <a:r>
              <a:rPr lang="en-GB" sz="1200">
                <a:solidFill>
                  <a:schemeClr val="dk1"/>
                </a:solidFill>
              </a:rPr>
              <a:t>Average all factual grounding ratings</a:t>
            </a:r>
            <a:r>
              <a:rPr lang="en-GB" sz="1200">
                <a:solidFill>
                  <a:schemeClr val="dk1"/>
                </a:solidFill>
              </a:rPr>
              <a:t>.</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521" name="Google Shape;521;p39" title="accurate.png"/>
          <p:cNvPicPr preferRelativeResize="0"/>
          <p:nvPr/>
        </p:nvPicPr>
        <p:blipFill>
          <a:blip r:embed="rId4">
            <a:alphaModFix/>
          </a:blip>
          <a:stretch>
            <a:fillRect/>
          </a:stretch>
        </p:blipFill>
        <p:spPr>
          <a:xfrm>
            <a:off x="783325" y="1861462"/>
            <a:ext cx="1420575" cy="1420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0"/>
          <p:cNvSpPr txBox="1"/>
          <p:nvPr>
            <p:ph type="title"/>
          </p:nvPr>
        </p:nvSpPr>
        <p:spPr>
          <a:xfrm>
            <a:off x="296450" y="217600"/>
            <a:ext cx="656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Evaluation - </a:t>
            </a:r>
            <a:r>
              <a:rPr b="1" lang="en-GB">
                <a:solidFill>
                  <a:srgbClr val="1D2E4E"/>
                </a:solidFill>
              </a:rPr>
              <a:t>Authenticity Results</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527" name="Google Shape;527;p40"/>
          <p:cNvSpPr/>
          <p:nvPr/>
        </p:nvSpPr>
        <p:spPr>
          <a:xfrm>
            <a:off x="0" y="4487750"/>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8" name="Google Shape;528;p40"/>
          <p:cNvPicPr preferRelativeResize="0"/>
          <p:nvPr/>
        </p:nvPicPr>
        <p:blipFill>
          <a:blip r:embed="rId3">
            <a:alphaModFix/>
          </a:blip>
          <a:stretch>
            <a:fillRect/>
          </a:stretch>
        </p:blipFill>
        <p:spPr>
          <a:xfrm>
            <a:off x="7533400" y="86602"/>
            <a:ext cx="1456650" cy="641150"/>
          </a:xfrm>
          <a:prstGeom prst="rect">
            <a:avLst/>
          </a:prstGeom>
          <a:noFill/>
          <a:ln>
            <a:noFill/>
          </a:ln>
        </p:spPr>
      </p:pic>
      <p:grpSp>
        <p:nvGrpSpPr>
          <p:cNvPr id="529" name="Google Shape;529;p40"/>
          <p:cNvGrpSpPr/>
          <p:nvPr/>
        </p:nvGrpSpPr>
        <p:grpSpPr>
          <a:xfrm>
            <a:off x="1792400" y="3062255"/>
            <a:ext cx="6345800" cy="1425505"/>
            <a:chOff x="324300" y="2032510"/>
            <a:chExt cx="6345800" cy="2032661"/>
          </a:xfrm>
        </p:grpSpPr>
        <p:sp>
          <p:nvSpPr>
            <p:cNvPr id="530" name="Google Shape;530;p40"/>
            <p:cNvSpPr/>
            <p:nvPr/>
          </p:nvSpPr>
          <p:spPr>
            <a:xfrm>
              <a:off x="4223891"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Interpretation</a:t>
              </a:r>
              <a:endParaRPr b="1" sz="900">
                <a:solidFill>
                  <a:schemeClr val="lt1"/>
                </a:solidFill>
              </a:endParaRPr>
            </a:p>
          </p:txBody>
        </p:sp>
        <p:cxnSp>
          <p:nvCxnSpPr>
            <p:cNvPr id="531" name="Google Shape;531;p40"/>
            <p:cNvCxnSpPr/>
            <p:nvPr/>
          </p:nvCxnSpPr>
          <p:spPr>
            <a:xfrm flipH="1" rot="10800000">
              <a:off x="329100" y="3485046"/>
              <a:ext cx="6201300" cy="600"/>
            </a:xfrm>
            <a:prstGeom prst="straightConnector1">
              <a:avLst/>
            </a:prstGeom>
            <a:noFill/>
            <a:ln cap="flat" cmpd="sng" w="9525">
              <a:solidFill>
                <a:srgbClr val="1D2E4E"/>
              </a:solidFill>
              <a:prstDash val="solid"/>
              <a:round/>
              <a:headEnd len="med" w="med" type="none"/>
              <a:tailEnd len="med" w="med" type="none"/>
            </a:ln>
          </p:spPr>
        </p:cxnSp>
        <p:sp>
          <p:nvSpPr>
            <p:cNvPr id="532" name="Google Shape;532;p40"/>
            <p:cNvSpPr txBox="1"/>
            <p:nvPr/>
          </p:nvSpPr>
          <p:spPr>
            <a:xfrm>
              <a:off x="332767" y="2485975"/>
              <a:ext cx="1882500" cy="351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1"/>
                  </a:solidFill>
                </a:rPr>
                <a:t>Expert Authenticity Score</a:t>
              </a:r>
              <a:endParaRPr b="1" sz="1000">
                <a:solidFill>
                  <a:schemeClr val="dk1"/>
                </a:solidFill>
              </a:endParaRPr>
            </a:p>
          </p:txBody>
        </p:sp>
        <p:cxnSp>
          <p:nvCxnSpPr>
            <p:cNvPr id="533" name="Google Shape;533;p40"/>
            <p:cNvCxnSpPr/>
            <p:nvPr/>
          </p:nvCxnSpPr>
          <p:spPr>
            <a:xfrm>
              <a:off x="324300" y="2899547"/>
              <a:ext cx="6210900" cy="6000"/>
            </a:xfrm>
            <a:prstGeom prst="straightConnector1">
              <a:avLst/>
            </a:prstGeom>
            <a:noFill/>
            <a:ln cap="flat" cmpd="sng" w="9525">
              <a:solidFill>
                <a:srgbClr val="1D2E4E"/>
              </a:solidFill>
              <a:prstDash val="solid"/>
              <a:round/>
              <a:headEnd len="med" w="med" type="none"/>
              <a:tailEnd len="med" w="med" type="none"/>
            </a:ln>
          </p:spPr>
        </p:cxnSp>
        <p:sp>
          <p:nvSpPr>
            <p:cNvPr id="534" name="Google Shape;534;p40"/>
            <p:cNvSpPr txBox="1"/>
            <p:nvPr/>
          </p:nvSpPr>
          <p:spPr>
            <a:xfrm>
              <a:off x="2611014" y="2480719"/>
              <a:ext cx="763200" cy="351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3.90/5</a:t>
              </a:r>
              <a:endParaRPr sz="1000">
                <a:solidFill>
                  <a:schemeClr val="dk1"/>
                </a:solidFill>
                <a:latin typeface="Nunito Sans"/>
                <a:ea typeface="Nunito Sans"/>
                <a:cs typeface="Nunito Sans"/>
                <a:sym typeface="Nunito Sans"/>
              </a:endParaRPr>
            </a:p>
          </p:txBody>
        </p:sp>
        <p:sp>
          <p:nvSpPr>
            <p:cNvPr id="535" name="Google Shape;535;p40"/>
            <p:cNvSpPr txBox="1"/>
            <p:nvPr/>
          </p:nvSpPr>
          <p:spPr>
            <a:xfrm>
              <a:off x="4312700" y="2395013"/>
              <a:ext cx="2357400" cy="6036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Persona behavior is largely authentic.</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536" name="Google Shape;536;p40"/>
            <p:cNvSpPr txBox="1"/>
            <p:nvPr/>
          </p:nvSpPr>
          <p:spPr>
            <a:xfrm>
              <a:off x="332772" y="2987652"/>
              <a:ext cx="1786500" cy="3513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Style Alignment Score</a:t>
              </a:r>
              <a:endParaRPr b="1" sz="1000">
                <a:solidFill>
                  <a:schemeClr val="dk1"/>
                </a:solidFill>
              </a:endParaRPr>
            </a:p>
          </p:txBody>
        </p:sp>
        <p:sp>
          <p:nvSpPr>
            <p:cNvPr id="537" name="Google Shape;537;p40"/>
            <p:cNvSpPr txBox="1"/>
            <p:nvPr/>
          </p:nvSpPr>
          <p:spPr>
            <a:xfrm>
              <a:off x="2611014" y="2987644"/>
              <a:ext cx="763200" cy="351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3.74/5</a:t>
              </a:r>
              <a:endParaRPr sz="1000">
                <a:solidFill>
                  <a:schemeClr val="dk1"/>
                </a:solidFill>
                <a:latin typeface="Nunito Sans"/>
                <a:ea typeface="Nunito Sans"/>
                <a:cs typeface="Nunito Sans"/>
                <a:sym typeface="Nunito Sans"/>
              </a:endParaRPr>
            </a:p>
          </p:txBody>
        </p:sp>
        <p:sp>
          <p:nvSpPr>
            <p:cNvPr id="538" name="Google Shape;538;p40"/>
            <p:cNvSpPr txBox="1"/>
            <p:nvPr/>
          </p:nvSpPr>
          <p:spPr>
            <a:xfrm>
              <a:off x="332772" y="3494570"/>
              <a:ext cx="1786500" cy="570600"/>
            </a:xfrm>
            <a:prstGeom prst="rect">
              <a:avLst/>
            </a:prstGeom>
            <a:noFill/>
            <a:ln>
              <a:noFill/>
            </a:ln>
          </p:spPr>
          <p:txBody>
            <a:bodyPr anchorCtr="0" anchor="t" bIns="0" lIns="91425" spcFirstLastPara="1" rIns="91425" wrap="square" tIns="91425">
              <a:spAutoFit/>
            </a:bodyPr>
            <a:lstStyle/>
            <a:p>
              <a:pPr indent="0" lvl="0" marL="0" rtl="0" algn="l">
                <a:spcBef>
                  <a:spcPts val="0"/>
                </a:spcBef>
                <a:spcAft>
                  <a:spcPts val="0"/>
                </a:spcAft>
                <a:buNone/>
              </a:pPr>
              <a:r>
                <a:rPr b="1" lang="en-GB" sz="1000">
                  <a:solidFill>
                    <a:schemeClr val="dk1"/>
                  </a:solidFill>
                </a:rPr>
                <a:t>Factual Grounding Score</a:t>
              </a:r>
              <a:endParaRPr b="1" sz="1000">
                <a:solidFill>
                  <a:schemeClr val="dk1"/>
                </a:solidFill>
              </a:endParaRPr>
            </a:p>
            <a:p>
              <a:pPr indent="0" lvl="0" marL="0" rtl="0" algn="l">
                <a:spcBef>
                  <a:spcPts val="0"/>
                </a:spcBef>
                <a:spcAft>
                  <a:spcPts val="0"/>
                </a:spcAft>
                <a:buNone/>
              </a:pPr>
              <a:r>
                <a:t/>
              </a:r>
              <a:endParaRPr b="1" sz="1000">
                <a:solidFill>
                  <a:schemeClr val="dk1"/>
                </a:solidFill>
              </a:endParaRPr>
            </a:p>
          </p:txBody>
        </p:sp>
        <p:sp>
          <p:nvSpPr>
            <p:cNvPr id="539" name="Google Shape;539;p40"/>
            <p:cNvSpPr txBox="1"/>
            <p:nvPr/>
          </p:nvSpPr>
          <p:spPr>
            <a:xfrm>
              <a:off x="2611014" y="3494569"/>
              <a:ext cx="763200" cy="351300"/>
            </a:xfrm>
            <a:prstGeom prst="rect">
              <a:avLst/>
            </a:prstGeom>
            <a:noFill/>
            <a:ln>
              <a:noFill/>
            </a:ln>
          </p:spPr>
          <p:txBody>
            <a:bodyPr anchorCtr="0" anchor="t" bIns="0" lIns="91425" spcFirstLastPara="1" rIns="91425" wrap="square" tIns="91425">
              <a:spAutoFit/>
            </a:bodyPr>
            <a:lstStyle/>
            <a:p>
              <a:pPr indent="0" lvl="0" marL="0" rtl="0" algn="ctr">
                <a:spcBef>
                  <a:spcPts val="0"/>
                </a:spcBef>
                <a:spcAft>
                  <a:spcPts val="0"/>
                </a:spcAft>
                <a:buNone/>
              </a:pPr>
              <a:r>
                <a:rPr lang="en-GB" sz="1000">
                  <a:solidFill>
                    <a:schemeClr val="dk1"/>
                  </a:solidFill>
                  <a:latin typeface="Nunito Sans"/>
                  <a:ea typeface="Nunito Sans"/>
                  <a:cs typeface="Nunito Sans"/>
                  <a:sym typeface="Nunito Sans"/>
                </a:rPr>
                <a:t>3.67/5</a:t>
              </a:r>
              <a:endParaRPr sz="1000">
                <a:solidFill>
                  <a:schemeClr val="dk1"/>
                </a:solidFill>
                <a:latin typeface="Nunito Sans"/>
                <a:ea typeface="Nunito Sans"/>
                <a:cs typeface="Nunito Sans"/>
                <a:sym typeface="Nunito Sans"/>
              </a:endParaRPr>
            </a:p>
          </p:txBody>
        </p:sp>
        <p:sp>
          <p:nvSpPr>
            <p:cNvPr id="540" name="Google Shape;540;p40"/>
            <p:cNvSpPr/>
            <p:nvPr/>
          </p:nvSpPr>
          <p:spPr>
            <a:xfrm>
              <a:off x="1869432" y="2032510"/>
              <a:ext cx="2246400" cy="286200"/>
            </a:xfrm>
            <a:prstGeom prst="roundRect">
              <a:avLst>
                <a:gd fmla="val 50000" name="adj"/>
              </a:avLst>
            </a:prstGeom>
            <a:solidFill>
              <a:srgbClr val="1D2E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Score</a:t>
              </a:r>
              <a:endParaRPr b="1" sz="900">
                <a:solidFill>
                  <a:schemeClr val="lt1"/>
                </a:solidFill>
              </a:endParaRPr>
            </a:p>
          </p:txBody>
        </p:sp>
      </p:grpSp>
      <p:sp>
        <p:nvSpPr>
          <p:cNvPr id="541" name="Google Shape;541;p40"/>
          <p:cNvSpPr txBox="1"/>
          <p:nvPr/>
        </p:nvSpPr>
        <p:spPr>
          <a:xfrm>
            <a:off x="759225" y="790300"/>
            <a:ext cx="75063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Configuration</a:t>
            </a:r>
            <a:endParaRPr b="1" sz="1700"/>
          </a:p>
          <a:p>
            <a:pPr indent="-298450" lvl="0" marL="457200" rtl="0" algn="l">
              <a:spcBef>
                <a:spcPts val="0"/>
              </a:spcBef>
              <a:spcAft>
                <a:spcPts val="0"/>
              </a:spcAft>
              <a:buClr>
                <a:schemeClr val="dk1"/>
              </a:buClr>
              <a:buSzPts val="1100"/>
              <a:buChar char="➔"/>
            </a:pPr>
            <a:r>
              <a:rPr b="1" lang="en-GB" sz="1100">
                <a:solidFill>
                  <a:schemeClr val="dk1"/>
                </a:solidFill>
              </a:rPr>
              <a:t>Models</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Filter context model: </a:t>
            </a:r>
            <a:r>
              <a:rPr lang="en-GB" sz="1100">
                <a:solidFill>
                  <a:schemeClr val="dk1"/>
                </a:solidFill>
              </a:rPr>
              <a:t>mistralai/mistral-medium-3-instruct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Generation model:</a:t>
            </a:r>
            <a:r>
              <a:rPr lang="en-GB" sz="1100">
                <a:solidFill>
                  <a:schemeClr val="dk1"/>
                </a:solidFill>
              </a:rPr>
              <a:t> mistralai/mistral-small-24b-instruct</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RAG Setup:</a:t>
            </a:r>
            <a:endParaRPr b="1"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Chunk Size</a:t>
            </a:r>
            <a:r>
              <a:rPr lang="en-GB" sz="1100">
                <a:solidFill>
                  <a:schemeClr val="dk1"/>
                </a:solidFill>
              </a:rPr>
              <a:t>: 1,200 characters (~300–350 tokens)</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Chunk Overlap</a:t>
            </a:r>
            <a:r>
              <a:rPr lang="en-GB" sz="1100">
                <a:solidFill>
                  <a:schemeClr val="dk1"/>
                </a:solidFill>
              </a:rPr>
              <a:t>: 50 characters (to preserve context continuity)</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Input</a:t>
            </a:r>
            <a:r>
              <a:rPr lang="en-GB" sz="1100">
                <a:solidFill>
                  <a:schemeClr val="dk1"/>
                </a:solidFill>
              </a:rPr>
              <a:t>: 222-page to 712 total text chunks</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Test dataset:</a:t>
            </a:r>
            <a:endParaRPr b="1"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Source</a:t>
            </a:r>
            <a:r>
              <a:rPr lang="en-GB" sz="1100">
                <a:solidFill>
                  <a:schemeClr val="dk1"/>
                </a:solidFill>
              </a:rPr>
              <a:t>: Customer Segmentation Analysis PDF</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Ground Truth</a:t>
            </a:r>
            <a:r>
              <a:rPr lang="en-GB" sz="1100">
                <a:solidFill>
                  <a:schemeClr val="dk1"/>
                </a:solidFill>
              </a:rPr>
              <a:t>: 31 evaluation questions focused on the Curious Connoisseurs segment</a:t>
            </a:r>
            <a:endParaRPr b="1" sz="1100">
              <a:solidFill>
                <a:schemeClr val="dk1"/>
              </a:solidFill>
            </a:endParaRPr>
          </a:p>
        </p:txBody>
      </p:sp>
      <p:sp>
        <p:nvSpPr>
          <p:cNvPr id="542" name="Google Shape;542;p40"/>
          <p:cNvSpPr txBox="1"/>
          <p:nvPr/>
        </p:nvSpPr>
        <p:spPr>
          <a:xfrm>
            <a:off x="5779525" y="3599975"/>
            <a:ext cx="3602100" cy="600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Style is mostly consistent, with minor </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persona drift.</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543" name="Google Shape;543;p40"/>
          <p:cNvSpPr txBox="1"/>
          <p:nvPr/>
        </p:nvSpPr>
        <p:spPr>
          <a:xfrm>
            <a:off x="5779525" y="4064450"/>
            <a:ext cx="4002900" cy="423300"/>
          </a:xfrm>
          <a:prstGeom prst="rect">
            <a:avLst/>
          </a:prstGeom>
          <a:noFill/>
          <a:ln>
            <a:noFill/>
          </a:ln>
        </p:spPr>
        <p:txBody>
          <a:bodyPr anchorCtr="0" anchor="t" bIns="0"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Responses are generally grounded.</a:t>
            </a:r>
            <a:endParaRPr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544" name="Google Shape;544;p40"/>
          <p:cNvSpPr txBox="1"/>
          <p:nvPr/>
        </p:nvSpPr>
        <p:spPr>
          <a:xfrm>
            <a:off x="849200" y="2877125"/>
            <a:ext cx="943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dk1"/>
                </a:solidFill>
              </a:rPr>
              <a:t>Result</a:t>
            </a:r>
            <a:endParaRPr b="1" sz="17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1"/>
          <p:cNvSpPr txBox="1"/>
          <p:nvPr>
            <p:ph type="title"/>
          </p:nvPr>
        </p:nvSpPr>
        <p:spPr>
          <a:xfrm>
            <a:off x="296450" y="120825"/>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latin typeface="Albert Sans"/>
                <a:ea typeface="Albert Sans"/>
                <a:cs typeface="Albert Sans"/>
                <a:sym typeface="Albert Sans"/>
              </a:rPr>
              <a:t>Manage</a:t>
            </a:r>
            <a:endParaRPr b="1">
              <a:solidFill>
                <a:srgbClr val="1D2E4E"/>
              </a:solidFill>
              <a:latin typeface="Albert Sans"/>
              <a:ea typeface="Albert Sans"/>
              <a:cs typeface="Albert Sans"/>
              <a:sym typeface="Albert Sans"/>
            </a:endParaRPr>
          </a:p>
        </p:txBody>
      </p:sp>
      <p:sp>
        <p:nvSpPr>
          <p:cNvPr id="550" name="Google Shape;550;p41"/>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1" name="Google Shape;551;p41"/>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552" name="Google Shape;552;p41"/>
          <p:cNvSpPr txBox="1"/>
          <p:nvPr/>
        </p:nvSpPr>
        <p:spPr>
          <a:xfrm>
            <a:off x="48663" y="2651888"/>
            <a:ext cx="2997900" cy="14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600">
                <a:solidFill>
                  <a:schemeClr val="dk1"/>
                </a:solidFill>
              </a:rPr>
              <a:t>                </a:t>
            </a:r>
            <a:r>
              <a:rPr b="1" lang="en-GB" sz="2200">
                <a:solidFill>
                  <a:schemeClr val="dk1"/>
                </a:solidFill>
              </a:rPr>
              <a:t>Enrico</a:t>
            </a:r>
            <a:endParaRPr b="1" sz="22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Semantic extraction of fact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Fact data indexing and organization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Frontend application </a:t>
            </a:r>
            <a:r>
              <a:rPr lang="en-GB" sz="1100">
                <a:solidFill>
                  <a:schemeClr val="dk1"/>
                </a:solidFill>
              </a:rPr>
              <a:t>development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Related presentation slides</a:t>
            </a:r>
            <a:endParaRPr sz="1100">
              <a:solidFill>
                <a:schemeClr val="dk1"/>
              </a:solidFill>
            </a:endParaRPr>
          </a:p>
        </p:txBody>
      </p:sp>
      <p:sp>
        <p:nvSpPr>
          <p:cNvPr id="553" name="Google Shape;553;p41"/>
          <p:cNvSpPr txBox="1"/>
          <p:nvPr/>
        </p:nvSpPr>
        <p:spPr>
          <a:xfrm>
            <a:off x="2868975" y="2612225"/>
            <a:ext cx="3326700" cy="14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2200">
                <a:solidFill>
                  <a:schemeClr val="dk1"/>
                </a:solidFill>
              </a:rPr>
              <a:t>              Thanh</a:t>
            </a:r>
            <a:endParaRPr sz="12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Persona semantic information extraction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Backend system development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Evaluation (persona &amp; fact data extraction)</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Related presentation slides</a:t>
            </a:r>
            <a:endParaRPr sz="1100">
              <a:solidFill>
                <a:schemeClr val="dk1"/>
              </a:solidFill>
            </a:endParaRPr>
          </a:p>
        </p:txBody>
      </p:sp>
      <p:sp>
        <p:nvSpPr>
          <p:cNvPr id="554" name="Google Shape;554;p41"/>
          <p:cNvSpPr txBox="1"/>
          <p:nvPr/>
        </p:nvSpPr>
        <p:spPr>
          <a:xfrm>
            <a:off x="5884925" y="2612225"/>
            <a:ext cx="3370200" cy="14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600">
                <a:solidFill>
                  <a:schemeClr val="dk1"/>
                </a:solidFill>
              </a:rPr>
              <a:t>               </a:t>
            </a:r>
            <a:r>
              <a:rPr b="1" lang="en-GB" sz="2200">
                <a:solidFill>
                  <a:schemeClr val="dk1"/>
                </a:solidFill>
              </a:rPr>
              <a:t>Xiaoning</a:t>
            </a:r>
            <a:endParaRPr sz="22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AI persona common trait extraction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Evaluation dataset construction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Evaluation (retrieval &amp; authenticity analysis)</a:t>
            </a: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100">
                <a:solidFill>
                  <a:schemeClr val="dk1"/>
                </a:solidFill>
              </a:rPr>
              <a:t>Related presentation slides</a:t>
            </a:r>
            <a:endParaRPr sz="1100">
              <a:solidFill>
                <a:schemeClr val="dk1"/>
              </a:solidFill>
            </a:endParaRPr>
          </a:p>
        </p:txBody>
      </p:sp>
      <p:pic>
        <p:nvPicPr>
          <p:cNvPr id="555" name="Google Shape;555;p41" title="boy (1).png"/>
          <p:cNvPicPr preferRelativeResize="0"/>
          <p:nvPr/>
        </p:nvPicPr>
        <p:blipFill>
          <a:blip r:embed="rId4">
            <a:alphaModFix/>
          </a:blip>
          <a:stretch>
            <a:fillRect/>
          </a:stretch>
        </p:blipFill>
        <p:spPr>
          <a:xfrm>
            <a:off x="3910039" y="1380336"/>
            <a:ext cx="1041275" cy="1041302"/>
          </a:xfrm>
          <a:prstGeom prst="rect">
            <a:avLst/>
          </a:prstGeom>
          <a:noFill/>
          <a:ln>
            <a:noFill/>
          </a:ln>
        </p:spPr>
      </p:pic>
      <p:pic>
        <p:nvPicPr>
          <p:cNvPr id="556" name="Google Shape;556;p41" title="cancan.png"/>
          <p:cNvPicPr preferRelativeResize="0"/>
          <p:nvPr/>
        </p:nvPicPr>
        <p:blipFill>
          <a:blip r:embed="rId5">
            <a:alphaModFix/>
          </a:blip>
          <a:stretch>
            <a:fillRect/>
          </a:stretch>
        </p:blipFill>
        <p:spPr>
          <a:xfrm>
            <a:off x="6793100" y="1380350"/>
            <a:ext cx="965524" cy="965475"/>
          </a:xfrm>
          <a:prstGeom prst="rect">
            <a:avLst/>
          </a:prstGeom>
          <a:noFill/>
          <a:ln>
            <a:noFill/>
          </a:ln>
        </p:spPr>
      </p:pic>
      <p:pic>
        <p:nvPicPr>
          <p:cNvPr id="557" name="Google Shape;557;p41"/>
          <p:cNvPicPr preferRelativeResize="0"/>
          <p:nvPr/>
        </p:nvPicPr>
        <p:blipFill>
          <a:blip r:embed="rId6">
            <a:alphaModFix/>
          </a:blip>
          <a:stretch>
            <a:fillRect/>
          </a:stretch>
        </p:blipFill>
        <p:spPr>
          <a:xfrm>
            <a:off x="964275" y="1348975"/>
            <a:ext cx="1104000" cy="110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296450" y="246900"/>
            <a:ext cx="675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solidFill>
                  <a:srgbClr val="1D2E4E"/>
                </a:solidFill>
              </a:rPr>
              <a:t>VALUE PROPOSITION</a:t>
            </a:r>
            <a:endParaRPr b="1">
              <a:solidFill>
                <a:srgbClr val="1D2E4E"/>
              </a:solidFill>
            </a:endParaRPr>
          </a:p>
          <a:p>
            <a:pPr indent="0" lvl="0" marL="0" rtl="0" algn="l">
              <a:spcBef>
                <a:spcPts val="0"/>
              </a:spcBef>
              <a:spcAft>
                <a:spcPts val="0"/>
              </a:spcAft>
              <a:buNone/>
            </a:pPr>
            <a:r>
              <a:t/>
            </a:r>
            <a:endParaRPr b="1"/>
          </a:p>
        </p:txBody>
      </p:sp>
      <p:sp>
        <p:nvSpPr>
          <p:cNvPr id="77" name="Google Shape;77;p1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txBox="1"/>
          <p:nvPr/>
        </p:nvSpPr>
        <p:spPr>
          <a:xfrm>
            <a:off x="601700" y="1708400"/>
            <a:ext cx="76809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600">
                <a:solidFill>
                  <a:schemeClr val="dk1"/>
                </a:solidFill>
              </a:rPr>
              <a:t>For </a:t>
            </a:r>
            <a:r>
              <a:rPr b="1" lang="en-GB" sz="1600">
                <a:solidFill>
                  <a:schemeClr val="dk1"/>
                </a:solidFill>
              </a:rPr>
              <a:t>business units</a:t>
            </a:r>
            <a:r>
              <a:rPr lang="en-GB" sz="1600">
                <a:solidFill>
                  <a:schemeClr val="dk1"/>
                </a:solidFill>
              </a:rPr>
              <a:t> struggling in </a:t>
            </a:r>
            <a:r>
              <a:rPr b="1" lang="en-GB" sz="1600">
                <a:solidFill>
                  <a:schemeClr val="dk1"/>
                </a:solidFill>
              </a:rPr>
              <a:t>evaluating marketing performances, customer understanding, models and ideas testing</a:t>
            </a:r>
            <a:r>
              <a:rPr lang="en-GB" sz="1600">
                <a:solidFill>
                  <a:schemeClr val="dk1"/>
                </a:solidFill>
              </a:rPr>
              <a:t>, our platform allows </a:t>
            </a:r>
            <a:r>
              <a:rPr b="1" lang="en-GB" sz="1600">
                <a:solidFill>
                  <a:schemeClr val="dk1"/>
                </a:solidFill>
              </a:rPr>
              <a:t>interacting with data-driven AI Personas</a:t>
            </a:r>
            <a:r>
              <a:rPr lang="en-GB" sz="1600">
                <a:solidFill>
                  <a:schemeClr val="dk1"/>
                </a:solidFill>
              </a:rPr>
              <a:t> representing the different </a:t>
            </a:r>
            <a:r>
              <a:rPr b="1" lang="en-GB" sz="1600">
                <a:solidFill>
                  <a:schemeClr val="dk1"/>
                </a:solidFill>
              </a:rPr>
              <a:t>market segments</a:t>
            </a:r>
            <a:endParaRPr b="1" sz="1600">
              <a:solidFill>
                <a:schemeClr val="dk1"/>
              </a:solidFill>
            </a:endParaRPr>
          </a:p>
        </p:txBody>
      </p:sp>
      <p:pic>
        <p:nvPicPr>
          <p:cNvPr id="79" name="Google Shape;79;p15"/>
          <p:cNvPicPr preferRelativeResize="0"/>
          <p:nvPr/>
        </p:nvPicPr>
        <p:blipFill>
          <a:blip r:embed="rId3">
            <a:alphaModFix/>
          </a:blip>
          <a:stretch>
            <a:fillRect/>
          </a:stretch>
        </p:blipFill>
        <p:spPr>
          <a:xfrm>
            <a:off x="3984563" y="2919200"/>
            <a:ext cx="1024774" cy="1001900"/>
          </a:xfrm>
          <a:prstGeom prst="rect">
            <a:avLst/>
          </a:prstGeom>
          <a:noFill/>
          <a:ln>
            <a:noFill/>
          </a:ln>
        </p:spPr>
      </p:pic>
      <p:pic>
        <p:nvPicPr>
          <p:cNvPr id="80" name="Google Shape;80;p15"/>
          <p:cNvPicPr preferRelativeResize="0"/>
          <p:nvPr/>
        </p:nvPicPr>
        <p:blipFill>
          <a:blip r:embed="rId4">
            <a:alphaModFix/>
          </a:blip>
          <a:stretch>
            <a:fillRect/>
          </a:stretch>
        </p:blipFill>
        <p:spPr>
          <a:xfrm>
            <a:off x="7533400" y="86602"/>
            <a:ext cx="1456650" cy="641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42"/>
          <p:cNvPicPr preferRelativeResize="0"/>
          <p:nvPr/>
        </p:nvPicPr>
        <p:blipFill>
          <a:blip r:embed="rId3">
            <a:alphaModFix/>
          </a:blip>
          <a:stretch>
            <a:fillRect/>
          </a:stretch>
        </p:blipFill>
        <p:spPr>
          <a:xfrm>
            <a:off x="456725" y="441575"/>
            <a:ext cx="1528900" cy="672950"/>
          </a:xfrm>
          <a:prstGeom prst="rect">
            <a:avLst/>
          </a:prstGeom>
          <a:noFill/>
          <a:ln>
            <a:noFill/>
          </a:ln>
        </p:spPr>
      </p:pic>
      <p:pic>
        <p:nvPicPr>
          <p:cNvPr id="563" name="Google Shape;563;p42"/>
          <p:cNvPicPr preferRelativeResize="0"/>
          <p:nvPr/>
        </p:nvPicPr>
        <p:blipFill>
          <a:blip r:embed="rId4">
            <a:alphaModFix/>
          </a:blip>
          <a:stretch>
            <a:fillRect/>
          </a:stretch>
        </p:blipFill>
        <p:spPr>
          <a:xfrm>
            <a:off x="7183497" y="491698"/>
            <a:ext cx="1444465" cy="572700"/>
          </a:xfrm>
          <a:prstGeom prst="rect">
            <a:avLst/>
          </a:prstGeom>
          <a:noFill/>
          <a:ln>
            <a:noFill/>
          </a:ln>
        </p:spPr>
      </p:pic>
      <p:sp>
        <p:nvSpPr>
          <p:cNvPr id="564" name="Google Shape;564;p42"/>
          <p:cNvSpPr txBox="1"/>
          <p:nvPr/>
        </p:nvSpPr>
        <p:spPr>
          <a:xfrm>
            <a:off x="2690529" y="4183650"/>
            <a:ext cx="36228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rPr>
              <a:t>Enrico Chen - s337750</a:t>
            </a:r>
            <a:endParaRPr b="1" sz="1500">
              <a:solidFill>
                <a:schemeClr val="dk1"/>
              </a:solidFill>
            </a:endParaRPr>
          </a:p>
          <a:p>
            <a:pPr indent="0" lvl="0" marL="0" rtl="0" algn="ctr">
              <a:spcBef>
                <a:spcPts val="0"/>
              </a:spcBef>
              <a:spcAft>
                <a:spcPts val="0"/>
              </a:spcAft>
              <a:buNone/>
            </a:pPr>
            <a:r>
              <a:rPr b="1" lang="en-GB" sz="1500">
                <a:solidFill>
                  <a:schemeClr val="dk1"/>
                </a:solidFill>
              </a:rPr>
              <a:t>Van Thanh Nguyen - s336748</a:t>
            </a:r>
            <a:endParaRPr b="1" sz="1500">
              <a:solidFill>
                <a:schemeClr val="dk1"/>
              </a:solidFill>
            </a:endParaRPr>
          </a:p>
          <a:p>
            <a:pPr indent="0" lvl="0" marL="0" rtl="0" algn="ctr">
              <a:spcBef>
                <a:spcPts val="0"/>
              </a:spcBef>
              <a:spcAft>
                <a:spcPts val="0"/>
              </a:spcAft>
              <a:buNone/>
            </a:pPr>
            <a:r>
              <a:rPr b="1" lang="en-GB" sz="1500">
                <a:solidFill>
                  <a:schemeClr val="dk1"/>
                </a:solidFill>
              </a:rPr>
              <a:t>Xiaoning Ma - s337332</a:t>
            </a:r>
            <a:endParaRPr b="1" sz="1500">
              <a:solidFill>
                <a:schemeClr val="dk1"/>
              </a:solidFill>
            </a:endParaRPr>
          </a:p>
        </p:txBody>
      </p:sp>
      <p:pic>
        <p:nvPicPr>
          <p:cNvPr id="565" name="Google Shape;565;p42"/>
          <p:cNvPicPr preferRelativeResize="0"/>
          <p:nvPr/>
        </p:nvPicPr>
        <p:blipFill rotWithShape="1">
          <a:blip r:embed="rId5">
            <a:alphaModFix/>
          </a:blip>
          <a:srcRect b="0" l="0" r="1854" t="33888"/>
          <a:stretch/>
        </p:blipFill>
        <p:spPr>
          <a:xfrm>
            <a:off x="1101675" y="1743250"/>
            <a:ext cx="3622799" cy="2440399"/>
          </a:xfrm>
          <a:prstGeom prst="rect">
            <a:avLst/>
          </a:prstGeom>
          <a:noFill/>
          <a:ln>
            <a:noFill/>
          </a:ln>
        </p:spPr>
      </p:pic>
      <p:pic>
        <p:nvPicPr>
          <p:cNvPr id="566" name="Google Shape;566;p42"/>
          <p:cNvPicPr preferRelativeResize="0"/>
          <p:nvPr/>
        </p:nvPicPr>
        <p:blipFill rotWithShape="1">
          <a:blip r:embed="rId5">
            <a:alphaModFix/>
          </a:blip>
          <a:srcRect b="65919" l="0" r="-2145" t="0"/>
          <a:stretch/>
        </p:blipFill>
        <p:spPr>
          <a:xfrm>
            <a:off x="4793075" y="1994987"/>
            <a:ext cx="3770450" cy="12580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43"/>
          <p:cNvSpPr txBox="1"/>
          <p:nvPr>
            <p:ph type="title"/>
          </p:nvPr>
        </p:nvSpPr>
        <p:spPr>
          <a:xfrm>
            <a:off x="3011850" y="2375250"/>
            <a:ext cx="3120300" cy="10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820"/>
              <a:t>Appendix</a:t>
            </a:r>
            <a:endParaRPr b="1" sz="3820"/>
          </a:p>
        </p:txBody>
      </p:sp>
      <p:pic>
        <p:nvPicPr>
          <p:cNvPr id="572" name="Google Shape;572;p43"/>
          <p:cNvPicPr preferRelativeResize="0"/>
          <p:nvPr/>
        </p:nvPicPr>
        <p:blipFill>
          <a:blip r:embed="rId4">
            <a:alphaModFix/>
          </a:blip>
          <a:stretch>
            <a:fillRect/>
          </a:stretch>
        </p:blipFill>
        <p:spPr>
          <a:xfrm>
            <a:off x="6499675" y="869299"/>
            <a:ext cx="1900125" cy="836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4"/>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578" name="Google Shape;578;p4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9" name="Google Shape;579;p44"/>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580" name="Google Shape;580;p44"/>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581" name="Google Shape;581;p44"/>
          <p:cNvPicPr preferRelativeResize="0"/>
          <p:nvPr/>
        </p:nvPicPr>
        <p:blipFill rotWithShape="1">
          <a:blip r:embed="rId5">
            <a:alphaModFix/>
          </a:blip>
          <a:srcRect b="0" l="0" r="0" t="12914"/>
          <a:stretch/>
        </p:blipFill>
        <p:spPr>
          <a:xfrm>
            <a:off x="812875" y="984311"/>
            <a:ext cx="6897177" cy="3174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5"/>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587" name="Google Shape;587;p4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8" name="Google Shape;588;p45"/>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589" name="Google Shape;589;p45"/>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590" name="Google Shape;590;p45"/>
          <p:cNvPicPr preferRelativeResize="0"/>
          <p:nvPr/>
        </p:nvPicPr>
        <p:blipFill rotWithShape="1">
          <a:blip r:embed="rId5">
            <a:alphaModFix/>
          </a:blip>
          <a:srcRect b="0" l="675" r="0" t="10265"/>
          <a:stretch/>
        </p:blipFill>
        <p:spPr>
          <a:xfrm>
            <a:off x="1336575" y="1060050"/>
            <a:ext cx="6279626" cy="32021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6"/>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596" name="Google Shape;596;p4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7" name="Google Shape;597;p46"/>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598" name="Google Shape;598;p46"/>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599" name="Google Shape;599;p46"/>
          <p:cNvPicPr preferRelativeResize="0"/>
          <p:nvPr/>
        </p:nvPicPr>
        <p:blipFill rotWithShape="1">
          <a:blip r:embed="rId5">
            <a:alphaModFix/>
          </a:blip>
          <a:srcRect b="0" l="0" r="0" t="0"/>
          <a:stretch/>
        </p:blipFill>
        <p:spPr>
          <a:xfrm>
            <a:off x="242825" y="1322008"/>
            <a:ext cx="7563400" cy="249949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7"/>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605" name="Google Shape;605;p47"/>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6" name="Google Shape;606;p47"/>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607" name="Google Shape;607;p47"/>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608" name="Google Shape;608;p47"/>
          <p:cNvPicPr preferRelativeResize="0"/>
          <p:nvPr/>
        </p:nvPicPr>
        <p:blipFill rotWithShape="1">
          <a:blip r:embed="rId5">
            <a:alphaModFix/>
          </a:blip>
          <a:srcRect b="0" l="497" r="0" t="0"/>
          <a:stretch/>
        </p:blipFill>
        <p:spPr>
          <a:xfrm>
            <a:off x="403550" y="1241200"/>
            <a:ext cx="7777176" cy="209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8"/>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Manage - Gantt</a:t>
            </a:r>
            <a:endParaRPr b="1">
              <a:solidFill>
                <a:srgbClr val="1D2E4E"/>
              </a:solidFill>
            </a:endParaRPr>
          </a:p>
        </p:txBody>
      </p:sp>
      <p:sp>
        <p:nvSpPr>
          <p:cNvPr id="614" name="Google Shape;614;p48"/>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5" name="Google Shape;615;p48"/>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616" name="Google Shape;616;p48"/>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617" name="Google Shape;617;p48"/>
          <p:cNvPicPr preferRelativeResize="0"/>
          <p:nvPr/>
        </p:nvPicPr>
        <p:blipFill>
          <a:blip r:embed="rId5">
            <a:alphaModFix/>
          </a:blip>
          <a:stretch>
            <a:fillRect/>
          </a:stretch>
        </p:blipFill>
        <p:spPr>
          <a:xfrm>
            <a:off x="583800" y="1670551"/>
            <a:ext cx="7643024" cy="142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49"/>
          <p:cNvPicPr preferRelativeResize="0"/>
          <p:nvPr/>
        </p:nvPicPr>
        <p:blipFill>
          <a:blip r:embed="rId3">
            <a:alphaModFix/>
          </a:blip>
          <a:stretch>
            <a:fillRect/>
          </a:stretch>
        </p:blipFill>
        <p:spPr>
          <a:xfrm>
            <a:off x="5023950" y="810052"/>
            <a:ext cx="3970248" cy="3799651"/>
          </a:xfrm>
          <a:prstGeom prst="rect">
            <a:avLst/>
          </a:prstGeom>
          <a:noFill/>
          <a:ln>
            <a:noFill/>
          </a:ln>
        </p:spPr>
      </p:pic>
      <p:sp>
        <p:nvSpPr>
          <p:cNvPr id="623" name="Google Shape;623;p49"/>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E4E"/>
                </a:solidFill>
              </a:rPr>
              <a:t>Design</a:t>
            </a:r>
            <a:endParaRPr sz="2000"/>
          </a:p>
        </p:txBody>
      </p:sp>
      <p:sp>
        <p:nvSpPr>
          <p:cNvPr id="624" name="Google Shape;624;p49"/>
          <p:cNvSpPr txBox="1"/>
          <p:nvPr/>
        </p:nvSpPr>
        <p:spPr>
          <a:xfrm>
            <a:off x="80500" y="559450"/>
            <a:ext cx="4807500" cy="4494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000">
                <a:solidFill>
                  <a:srgbClr val="1D2E4E"/>
                </a:solidFill>
              </a:rPr>
              <a:t>1. User Interface (UI)</a:t>
            </a:r>
            <a:endParaRPr b="1" sz="1000">
              <a:solidFill>
                <a:srgbClr val="1D2E4E"/>
              </a:solidFill>
            </a:endParaRPr>
          </a:p>
          <a:p>
            <a:pPr indent="0" lvl="0" marL="0" rtl="0" algn="l">
              <a:lnSpc>
                <a:spcPct val="100000"/>
              </a:lnSpc>
              <a:spcBef>
                <a:spcPts val="0"/>
              </a:spcBef>
              <a:spcAft>
                <a:spcPts val="0"/>
              </a:spcAft>
              <a:buNone/>
            </a:pPr>
            <a:r>
              <a:rPr lang="en-GB" sz="1000">
                <a:solidFill>
                  <a:srgbClr val="1D2E4E"/>
                </a:solidFill>
              </a:rPr>
              <a:t>The user interface serves as the system’s entry point, built as a </a:t>
            </a:r>
            <a:r>
              <a:rPr b="1" lang="en-GB" sz="1000">
                <a:solidFill>
                  <a:srgbClr val="1D2E4E"/>
                </a:solidFill>
              </a:rPr>
              <a:t>Frontend (FE) </a:t>
            </a:r>
            <a:r>
              <a:rPr lang="en-GB" sz="1000">
                <a:solidFill>
                  <a:srgbClr val="1D2E4E"/>
                </a:solidFill>
              </a:rPr>
              <a:t>application. It enables users to interact seamlessly with the platform, submit queries, upload data, and view results or reports.</a:t>
            </a:r>
            <a:endParaRPr sz="1000">
              <a:solidFill>
                <a:srgbClr val="1D2E4E"/>
              </a:solidFill>
            </a:endParaRPr>
          </a:p>
          <a:p>
            <a:pPr indent="0" lvl="0" marL="0" rtl="0" algn="l">
              <a:lnSpc>
                <a:spcPct val="100000"/>
              </a:lnSpc>
              <a:spcBef>
                <a:spcPts val="0"/>
              </a:spcBef>
              <a:spcAft>
                <a:spcPts val="0"/>
              </a:spcAft>
              <a:buNone/>
            </a:pPr>
            <a:r>
              <a:rPr b="1" lang="en-GB" sz="1000">
                <a:solidFill>
                  <a:srgbClr val="1D2E4E"/>
                </a:solidFill>
              </a:rPr>
              <a:t>2. Application Layer</a:t>
            </a:r>
            <a:endParaRPr b="1" sz="1000">
              <a:solidFill>
                <a:srgbClr val="1D2E4E"/>
              </a:solidFill>
            </a:endParaRPr>
          </a:p>
          <a:p>
            <a:pPr indent="0" lvl="0" marL="0" rtl="0" algn="l">
              <a:lnSpc>
                <a:spcPct val="100000"/>
              </a:lnSpc>
              <a:spcBef>
                <a:spcPts val="0"/>
              </a:spcBef>
              <a:spcAft>
                <a:spcPts val="0"/>
              </a:spcAft>
              <a:buNone/>
            </a:pPr>
            <a:r>
              <a:rPr lang="en-GB" sz="1000">
                <a:solidFill>
                  <a:srgbClr val="1D2E4E"/>
                </a:solidFill>
              </a:rPr>
              <a:t>This layer contains the core application logic and manages all user-driven workflows.</a:t>
            </a:r>
            <a:endParaRPr sz="1000">
              <a:solidFill>
                <a:srgbClr val="1D2E4E"/>
              </a:solidFill>
            </a:endParaRPr>
          </a:p>
          <a:p>
            <a:pPr indent="0" lvl="0" marL="0" rtl="0" algn="l">
              <a:lnSpc>
                <a:spcPct val="100000"/>
              </a:lnSpc>
              <a:spcBef>
                <a:spcPts val="0"/>
              </a:spcBef>
              <a:spcAft>
                <a:spcPts val="0"/>
              </a:spcAft>
              <a:buNone/>
            </a:pPr>
            <a:r>
              <a:rPr lang="en-GB" sz="1000">
                <a:solidFill>
                  <a:srgbClr val="1D2E4E"/>
                </a:solidFill>
              </a:rPr>
              <a:t>Key components include:</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Persona Configuration</a:t>
            </a:r>
            <a:r>
              <a:rPr lang="en-GB" sz="1000">
                <a:solidFill>
                  <a:srgbClr val="1D2E4E"/>
                </a:solidFill>
              </a:rPr>
              <a:t>: Enables users to select or customize AI personas dynamically.</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Ingestion Service</a:t>
            </a:r>
            <a:r>
              <a:rPr lang="en-GB" sz="1000">
                <a:solidFill>
                  <a:srgbClr val="1D2E4E"/>
                </a:solidFill>
              </a:rPr>
              <a:t>: Handles ingestion of raw data such as PDFs or images and stores them in S3.</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Report Service</a:t>
            </a:r>
            <a:r>
              <a:rPr lang="en-GB" sz="1000">
                <a:solidFill>
                  <a:srgbClr val="1D2E4E"/>
                </a:solidFill>
              </a:rPr>
              <a:t>: Generates structured, formatted reports from processed and analyzed data.</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Q&amp;A Service</a:t>
            </a:r>
            <a:r>
              <a:rPr lang="en-GB" sz="1000">
                <a:solidFill>
                  <a:srgbClr val="1D2E4E"/>
                </a:solidFill>
              </a:rPr>
              <a:t>: Manages interactive question-and-answer exchanges with the AI.</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Auth Service</a:t>
            </a:r>
            <a:r>
              <a:rPr lang="en-GB" sz="1000">
                <a:solidFill>
                  <a:srgbClr val="1D2E4E"/>
                </a:solidFill>
              </a:rPr>
              <a:t>: Provides authentication and authorization for users, ensuring secure access and operations.</a:t>
            </a:r>
            <a:endParaRPr sz="1000">
              <a:solidFill>
                <a:srgbClr val="1D2E4E"/>
              </a:solidFill>
            </a:endParaRPr>
          </a:p>
          <a:p>
            <a:pPr indent="0" lvl="0" marL="0" rtl="0" algn="l">
              <a:lnSpc>
                <a:spcPct val="100000"/>
              </a:lnSpc>
              <a:spcBef>
                <a:spcPts val="0"/>
              </a:spcBef>
              <a:spcAft>
                <a:spcPts val="0"/>
              </a:spcAft>
              <a:buNone/>
            </a:pPr>
            <a:r>
              <a:rPr b="1" lang="en-GB" sz="1000">
                <a:solidFill>
                  <a:srgbClr val="1D2E4E"/>
                </a:solidFill>
              </a:rPr>
              <a:t>3. Communication Layer</a:t>
            </a:r>
            <a:endParaRPr b="1" sz="1000">
              <a:solidFill>
                <a:srgbClr val="1D2E4E"/>
              </a:solidFill>
            </a:endParaRPr>
          </a:p>
          <a:p>
            <a:pPr indent="0" lvl="0" marL="0" rtl="0" algn="l">
              <a:lnSpc>
                <a:spcPct val="100000"/>
              </a:lnSpc>
              <a:spcBef>
                <a:spcPts val="0"/>
              </a:spcBef>
              <a:spcAft>
                <a:spcPts val="0"/>
              </a:spcAft>
              <a:buNone/>
            </a:pPr>
            <a:r>
              <a:rPr lang="en-GB" sz="1000">
                <a:solidFill>
                  <a:srgbClr val="1D2E4E"/>
                </a:solidFill>
              </a:rPr>
              <a:t>This layer facilitates efficient communication and coordination among microservices.</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RPC Server</a:t>
            </a:r>
            <a:r>
              <a:rPr lang="en-GB" sz="1000">
                <a:solidFill>
                  <a:srgbClr val="1D2E4E"/>
                </a:solidFill>
              </a:rPr>
              <a:t>: Enables direct service-to-service communication via Remote Procedure Calls.</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Cache</a:t>
            </a:r>
            <a:r>
              <a:rPr lang="en-GB" sz="1000">
                <a:solidFill>
                  <a:srgbClr val="1D2E4E"/>
                </a:solidFill>
              </a:rPr>
              <a:t>: A high-speed memory layer that stores frequently accessed data to optimize performance.</a:t>
            </a:r>
            <a:endParaRPr sz="1000">
              <a:solidFill>
                <a:srgbClr val="1D2E4E"/>
              </a:solidFill>
            </a:endParaRPr>
          </a:p>
          <a:p>
            <a:pPr indent="-292100" lvl="0" marL="457200" rtl="0" algn="l">
              <a:lnSpc>
                <a:spcPct val="100000"/>
              </a:lnSpc>
              <a:spcBef>
                <a:spcPts val="0"/>
              </a:spcBef>
              <a:spcAft>
                <a:spcPts val="0"/>
              </a:spcAft>
              <a:buClr>
                <a:srgbClr val="1D2E4E"/>
              </a:buClr>
              <a:buSzPts val="1000"/>
              <a:buChar char="●"/>
            </a:pPr>
            <a:r>
              <a:rPr b="1" lang="en-GB" sz="1000">
                <a:solidFill>
                  <a:srgbClr val="1D2E4E"/>
                </a:solidFill>
              </a:rPr>
              <a:t>Event Broker / Message Queue </a:t>
            </a:r>
            <a:r>
              <a:rPr lang="en-GB" sz="1000">
                <a:solidFill>
                  <a:srgbClr val="1D2E4E"/>
                </a:solidFill>
              </a:rPr>
              <a:t>(RabbitMQ or Kafka): Handles asynchronous communication and event-driven processing across services, ensuring reliability, scalability, and robust monitoring.</a:t>
            </a:r>
            <a:endParaRPr sz="1000">
              <a:solidFill>
                <a:srgbClr val="1D2E4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50"/>
          <p:cNvPicPr preferRelativeResize="0"/>
          <p:nvPr/>
        </p:nvPicPr>
        <p:blipFill>
          <a:blip r:embed="rId3">
            <a:alphaModFix/>
          </a:blip>
          <a:stretch>
            <a:fillRect/>
          </a:stretch>
        </p:blipFill>
        <p:spPr>
          <a:xfrm>
            <a:off x="5050675" y="656463"/>
            <a:ext cx="3837148" cy="3672276"/>
          </a:xfrm>
          <a:prstGeom prst="rect">
            <a:avLst/>
          </a:prstGeom>
          <a:noFill/>
          <a:ln>
            <a:noFill/>
          </a:ln>
        </p:spPr>
      </p:pic>
      <p:sp>
        <p:nvSpPr>
          <p:cNvPr id="630" name="Google Shape;630;p50"/>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E4E"/>
                </a:solidFill>
              </a:rPr>
              <a:t>Design</a:t>
            </a:r>
            <a:endParaRPr sz="2000"/>
          </a:p>
        </p:txBody>
      </p:sp>
      <p:sp>
        <p:nvSpPr>
          <p:cNvPr id="631" name="Google Shape;631;p50"/>
          <p:cNvSpPr txBox="1"/>
          <p:nvPr/>
        </p:nvSpPr>
        <p:spPr>
          <a:xfrm>
            <a:off x="151725" y="559450"/>
            <a:ext cx="48075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1D2E4E"/>
                </a:solidFill>
              </a:rPr>
              <a:t>4. Core Layer</a:t>
            </a:r>
            <a:endParaRPr b="1" sz="1000">
              <a:solidFill>
                <a:srgbClr val="1D2E4E"/>
              </a:solidFill>
            </a:endParaRPr>
          </a:p>
          <a:p>
            <a:pPr indent="0" lvl="0" marL="0" rtl="0" algn="l">
              <a:spcBef>
                <a:spcPts val="0"/>
              </a:spcBef>
              <a:spcAft>
                <a:spcPts val="0"/>
              </a:spcAft>
              <a:buNone/>
            </a:pPr>
            <a:r>
              <a:rPr lang="en-GB" sz="1000">
                <a:solidFill>
                  <a:srgbClr val="1D2E4E"/>
                </a:solidFill>
              </a:rPr>
              <a:t>The intelligence engine of the system—handles AI persona logic, LLM orchestration, and data-driven grounding.</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Orchestrator</a:t>
            </a:r>
            <a:r>
              <a:rPr lang="en-GB" sz="1000">
                <a:solidFill>
                  <a:srgbClr val="1D2E4E"/>
                </a:solidFill>
              </a:rPr>
              <a:t>: The central coordinator of the Core Layer. When a request arrives, the Orchestrator manages the entire generation process, directing which services to call.</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Input Handler</a:t>
            </a:r>
            <a:r>
              <a:rPr lang="en-GB" sz="1000">
                <a:solidFill>
                  <a:srgbClr val="1D2E4E"/>
                </a:solidFill>
              </a:rPr>
              <a:t>: Preprocesses and normalizes user inputs, including text extraction from PDFs and preparation of image data for AI analysis.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Prompt Construction</a:t>
            </a:r>
            <a:r>
              <a:rPr lang="en-GB" sz="1000">
                <a:solidFill>
                  <a:srgbClr val="1D2E4E"/>
                </a:solidFill>
              </a:rPr>
              <a:t>: Dynamically builds structured prompts by combining user input, persona rules, and retrieved data.</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AI Personas</a:t>
            </a:r>
            <a:r>
              <a:rPr lang="en-GB" sz="1000">
                <a:solidFill>
                  <a:srgbClr val="1D2E4E"/>
                </a:solidFill>
              </a:rPr>
              <a:t>: Represents the fine-tuned Large Language Models (LLMs) tailored to embody distinct customer segment personalities.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RAG (Retrieval-Augmented Generation):</a:t>
            </a:r>
            <a:r>
              <a:rPr lang="en-GB" sz="1000">
                <a:solidFill>
                  <a:srgbClr val="1D2E4E"/>
                </a:solidFill>
              </a:rPr>
              <a:t> Provides factual grounding by retrieving relevant information from the Vector DB, ensuring responses remain accurate.</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Persona Registry:</a:t>
            </a:r>
            <a:r>
              <a:rPr lang="en-GB" sz="1000">
                <a:solidFill>
                  <a:srgbClr val="1D2E4E"/>
                </a:solidFill>
              </a:rPr>
              <a:t> Stores the static attributes and behavioral definitions of each persona, guiding prompt construction and response tone.</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Explanation:</a:t>
            </a:r>
            <a:r>
              <a:rPr lang="en-GB" sz="1000">
                <a:solidFill>
                  <a:srgbClr val="1D2E4E"/>
                </a:solidFill>
              </a:rPr>
              <a:t> This module allows for an in-depth explanation of the thought process behind the reasoning model and the data used in the thinking process.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MCP Server (Model Context Protocol Server)</a:t>
            </a:r>
            <a:r>
              <a:rPr lang="en-GB" sz="1000">
                <a:solidFill>
                  <a:srgbClr val="1D2E4E"/>
                </a:solidFill>
              </a:rPr>
              <a:t>: Enriches LLM interactions with real-time contextual or external domain data.</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Memory</a:t>
            </a:r>
            <a:r>
              <a:rPr lang="en-GB" sz="1000">
                <a:solidFill>
                  <a:srgbClr val="1D2E4E"/>
                </a:solidFill>
              </a:rPr>
              <a:t>: It stores the recent history of the user's chat, allowing the persona to remember what was said earlier in the conversation and provide context-aware answers.</a:t>
            </a:r>
            <a:endParaRPr sz="1000">
              <a:solidFill>
                <a:srgbClr val="1D2E4E"/>
              </a:solidFill>
            </a:endParaRPr>
          </a:p>
          <a:p>
            <a:pPr indent="0" lvl="0" marL="0" rtl="0" algn="l">
              <a:lnSpc>
                <a:spcPct val="100000"/>
              </a:lnSpc>
              <a:spcBef>
                <a:spcPts val="0"/>
              </a:spcBef>
              <a:spcAft>
                <a:spcPts val="0"/>
              </a:spcAft>
              <a:buNone/>
            </a:pPr>
            <a:r>
              <a:t/>
            </a:r>
            <a:endParaRPr sz="1000">
              <a:solidFill>
                <a:srgbClr val="1D2E4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1"/>
          <p:cNvSpPr txBox="1"/>
          <p:nvPr/>
        </p:nvSpPr>
        <p:spPr>
          <a:xfrm>
            <a:off x="80500" y="746400"/>
            <a:ext cx="48075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000">
                <a:solidFill>
                  <a:srgbClr val="1D2E4E"/>
                </a:solidFill>
              </a:rPr>
              <a:t>5. Monitoring and Evaluation</a:t>
            </a:r>
            <a:endParaRPr b="1" sz="1000">
              <a:solidFill>
                <a:srgbClr val="1D2E4E"/>
              </a:solidFill>
            </a:endParaRPr>
          </a:p>
          <a:p>
            <a:pPr indent="0" lvl="0" marL="0" rtl="0" algn="l">
              <a:spcBef>
                <a:spcPts val="0"/>
              </a:spcBef>
              <a:spcAft>
                <a:spcPts val="0"/>
              </a:spcAft>
              <a:buClr>
                <a:schemeClr val="dk1"/>
              </a:buClr>
              <a:buSzPts val="1100"/>
              <a:buFont typeface="Arial"/>
              <a:buNone/>
            </a:pPr>
            <a:r>
              <a:rPr lang="en-GB" sz="1000">
                <a:solidFill>
                  <a:srgbClr val="1D2E4E"/>
                </a:solidFill>
              </a:rPr>
              <a:t>A centralized observability layer that tracks performance, quality, and reliability across all services.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Evaluation Tools</a:t>
            </a:r>
            <a:r>
              <a:rPr lang="en-GB" sz="1000">
                <a:solidFill>
                  <a:srgbClr val="1D2E4E"/>
                </a:solidFill>
              </a:rPr>
              <a:t>: Measure the accuracy and quality of AI responses and data processing outcomes.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Metrics &amp; Alerting</a:t>
            </a:r>
            <a:r>
              <a:rPr lang="en-GB" sz="1000">
                <a:solidFill>
                  <a:srgbClr val="1D2E4E"/>
                </a:solidFill>
              </a:rPr>
              <a:t>: Monitor key indicators such as latency, error rates, resource utilization, and token usage, triggering alerts for anomalies or system degradation.</a:t>
            </a:r>
            <a:endParaRPr sz="1000">
              <a:solidFill>
                <a:srgbClr val="1D2E4E"/>
              </a:solidFill>
            </a:endParaRPr>
          </a:p>
          <a:p>
            <a:pPr indent="0" lvl="0" marL="0" rtl="0" algn="l">
              <a:spcBef>
                <a:spcPts val="0"/>
              </a:spcBef>
              <a:spcAft>
                <a:spcPts val="0"/>
              </a:spcAft>
              <a:buClr>
                <a:schemeClr val="dk1"/>
              </a:buClr>
              <a:buSzPts val="1100"/>
              <a:buFont typeface="Arial"/>
              <a:buNone/>
            </a:pPr>
            <a:r>
              <a:rPr b="1" lang="en-GB" sz="1000">
                <a:solidFill>
                  <a:srgbClr val="1D2E4E"/>
                </a:solidFill>
              </a:rPr>
              <a:t>6. Data Storage Layer</a:t>
            </a:r>
            <a:endParaRPr b="1" sz="1000">
              <a:solidFill>
                <a:srgbClr val="1D2E4E"/>
              </a:solidFill>
            </a:endParaRPr>
          </a:p>
          <a:p>
            <a:pPr indent="0" lvl="0" marL="0" rtl="0" algn="l">
              <a:spcBef>
                <a:spcPts val="0"/>
              </a:spcBef>
              <a:spcAft>
                <a:spcPts val="0"/>
              </a:spcAft>
              <a:buClr>
                <a:schemeClr val="dk1"/>
              </a:buClr>
              <a:buSzPts val="1100"/>
              <a:buFont typeface="Arial"/>
              <a:buNone/>
            </a:pPr>
            <a:r>
              <a:rPr lang="en-GB" sz="1000">
                <a:solidFill>
                  <a:srgbClr val="1D2E4E"/>
                </a:solidFill>
              </a:rPr>
              <a:t>The persistence foundation of the system, designed for scalability, durability, and speed.</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Business Logic Database</a:t>
            </a:r>
            <a:r>
              <a:rPr lang="en-GB" sz="1000">
                <a:solidFill>
                  <a:srgbClr val="1D2E4E"/>
                </a:solidFill>
              </a:rPr>
              <a:t>: Stores structured data such as user profiles, authentication records, saved reports, and persona definitions.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Object Storage (S3)</a:t>
            </a:r>
            <a:r>
              <a:rPr lang="en-GB" sz="1000">
                <a:solidFill>
                  <a:srgbClr val="1D2E4E"/>
                </a:solidFill>
              </a:rPr>
              <a:t>: Manages large, unstructured data files (e.g., raw PDFs, images, and uploaded datasets).</a:t>
            </a:r>
            <a:endParaRPr sz="1000">
              <a:solidFill>
                <a:srgbClr val="1D2E4E"/>
              </a:solidFill>
            </a:endParaRPr>
          </a:p>
          <a:p>
            <a:pPr indent="-292100" lvl="0" marL="457200" rtl="0" algn="l">
              <a:spcBef>
                <a:spcPts val="0"/>
              </a:spcBef>
              <a:spcAft>
                <a:spcPts val="0"/>
              </a:spcAft>
              <a:buClr>
                <a:srgbClr val="1D2E4E"/>
              </a:buClr>
              <a:buSzPts val="1000"/>
              <a:buChar char="●"/>
            </a:pPr>
            <a:r>
              <a:rPr b="1" lang="en-GB" sz="1000">
                <a:solidFill>
                  <a:srgbClr val="1D2E4E"/>
                </a:solidFill>
              </a:rPr>
              <a:t>Vector Database</a:t>
            </a:r>
            <a:r>
              <a:rPr lang="en-GB" sz="1000">
                <a:solidFill>
                  <a:srgbClr val="1D2E4E"/>
                </a:solidFill>
              </a:rPr>
              <a:t>: Stores embeddings for persona-related documents, historical interactions, and reference materials — powering RAG retrieval and factual grounding.</a:t>
            </a:r>
            <a:endParaRPr sz="1000">
              <a:solidFill>
                <a:srgbClr val="1D2E4E"/>
              </a:solidFill>
            </a:endParaRPr>
          </a:p>
          <a:p>
            <a:pPr indent="0" lvl="0" marL="0" rtl="0" algn="l">
              <a:lnSpc>
                <a:spcPct val="100000"/>
              </a:lnSpc>
              <a:spcBef>
                <a:spcPts val="0"/>
              </a:spcBef>
              <a:spcAft>
                <a:spcPts val="0"/>
              </a:spcAft>
              <a:buNone/>
            </a:pPr>
            <a:r>
              <a:t/>
            </a:r>
            <a:endParaRPr sz="1000">
              <a:solidFill>
                <a:srgbClr val="1D2E4E"/>
              </a:solidFill>
            </a:endParaRPr>
          </a:p>
        </p:txBody>
      </p:sp>
      <p:pic>
        <p:nvPicPr>
          <p:cNvPr id="637" name="Google Shape;637;p51"/>
          <p:cNvPicPr preferRelativeResize="0"/>
          <p:nvPr/>
        </p:nvPicPr>
        <p:blipFill>
          <a:blip r:embed="rId3">
            <a:alphaModFix/>
          </a:blip>
          <a:stretch>
            <a:fillRect/>
          </a:stretch>
        </p:blipFill>
        <p:spPr>
          <a:xfrm>
            <a:off x="5050675" y="656463"/>
            <a:ext cx="3837148" cy="3672276"/>
          </a:xfrm>
          <a:prstGeom prst="rect">
            <a:avLst/>
          </a:prstGeom>
          <a:noFill/>
          <a:ln>
            <a:noFill/>
          </a:ln>
        </p:spPr>
      </p:pic>
      <p:sp>
        <p:nvSpPr>
          <p:cNvPr id="638" name="Google Shape;638;p51"/>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E4E"/>
                </a:solidFill>
              </a:rPr>
              <a:t>Design</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296450" y="246900"/>
            <a:ext cx="582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Research Questions</a:t>
            </a:r>
            <a:endParaRPr b="1">
              <a:solidFill>
                <a:srgbClr val="1D2E4E"/>
              </a:solidFill>
            </a:endParaRPr>
          </a:p>
        </p:txBody>
      </p:sp>
      <p:sp>
        <p:nvSpPr>
          <p:cNvPr id="86" name="Google Shape;86;p1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 name="Google Shape;87;p16"/>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88" name="Google Shape;88;p16"/>
          <p:cNvPicPr preferRelativeResize="0"/>
          <p:nvPr/>
        </p:nvPicPr>
        <p:blipFill>
          <a:blip r:embed="rId4">
            <a:alphaModFix/>
          </a:blip>
          <a:stretch>
            <a:fillRect/>
          </a:stretch>
        </p:blipFill>
        <p:spPr>
          <a:xfrm>
            <a:off x="4243107" y="1205230"/>
            <a:ext cx="4816968" cy="2808249"/>
          </a:xfrm>
          <a:prstGeom prst="rect">
            <a:avLst/>
          </a:prstGeom>
          <a:noFill/>
          <a:ln>
            <a:noFill/>
          </a:ln>
        </p:spPr>
      </p:pic>
      <p:sp>
        <p:nvSpPr>
          <p:cNvPr id="89" name="Google Shape;89;p16"/>
          <p:cNvSpPr txBox="1"/>
          <p:nvPr/>
        </p:nvSpPr>
        <p:spPr>
          <a:xfrm>
            <a:off x="3934100" y="4770100"/>
            <a:ext cx="5551200" cy="3231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1200"/>
              </a:spcAft>
              <a:buNone/>
            </a:pPr>
            <a:r>
              <a:rPr lang="en-GB" sz="900">
                <a:solidFill>
                  <a:schemeClr val="lt1"/>
                </a:solidFill>
              </a:rPr>
              <a:t>For privacy and compliance reasons, certain details are omitted from this presentation.</a:t>
            </a:r>
            <a:endParaRPr sz="900">
              <a:solidFill>
                <a:schemeClr val="lt1"/>
              </a:solidFill>
            </a:endParaRPr>
          </a:p>
        </p:txBody>
      </p:sp>
      <p:grpSp>
        <p:nvGrpSpPr>
          <p:cNvPr id="90" name="Google Shape;90;p16"/>
          <p:cNvGrpSpPr/>
          <p:nvPr/>
        </p:nvGrpSpPr>
        <p:grpSpPr>
          <a:xfrm>
            <a:off x="181021" y="1305723"/>
            <a:ext cx="4023541" cy="2427662"/>
            <a:chOff x="2044650" y="1366494"/>
            <a:chExt cx="5054700" cy="1649003"/>
          </a:xfrm>
        </p:grpSpPr>
        <p:sp>
          <p:nvSpPr>
            <p:cNvPr id="91" name="Google Shape;91;p16"/>
            <p:cNvSpPr txBox="1"/>
            <p:nvPr/>
          </p:nvSpPr>
          <p:spPr>
            <a:xfrm>
              <a:off x="2530100" y="1366494"/>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GB" sz="1864">
                  <a:solidFill>
                    <a:srgbClr val="202124"/>
                  </a:solidFill>
                </a:rPr>
                <a:t>Extraction</a:t>
              </a:r>
              <a:br>
                <a:rPr lang="en-GB" sz="1864">
                  <a:solidFill>
                    <a:srgbClr val="202124"/>
                  </a:solidFill>
                </a:rPr>
              </a:br>
              <a:r>
                <a:rPr lang="en-GB" sz="1048">
                  <a:solidFill>
                    <a:srgbClr val="1F1F1F"/>
                  </a:solidFill>
                </a:rPr>
                <a:t>How can we automatically extract accurate data from </a:t>
              </a:r>
              <a:r>
                <a:rPr b="1" lang="en-GB" sz="1048">
                  <a:solidFill>
                    <a:srgbClr val="CC0000"/>
                  </a:solidFill>
                </a:rPr>
                <a:t>complex, visually rich</a:t>
              </a:r>
              <a:r>
                <a:rPr b="1" lang="en-GB" sz="1048">
                  <a:solidFill>
                    <a:srgbClr val="3D85C6"/>
                  </a:solidFill>
                </a:rPr>
                <a:t> </a:t>
              </a:r>
              <a:r>
                <a:rPr lang="en-GB" sz="1048">
                  <a:solidFill>
                    <a:srgbClr val="1F1F1F"/>
                  </a:solidFill>
                </a:rPr>
                <a:t>PDFs while preserving layout semantics?</a:t>
              </a:r>
              <a:endParaRPr sz="1600">
                <a:solidFill>
                  <a:srgbClr val="202124"/>
                </a:solidFill>
              </a:endParaRPr>
            </a:p>
          </p:txBody>
        </p:sp>
        <p:cxnSp>
          <p:nvCxnSpPr>
            <p:cNvPr id="92" name="Google Shape;92;p16"/>
            <p:cNvCxnSpPr/>
            <p:nvPr/>
          </p:nvCxnSpPr>
          <p:spPr>
            <a:xfrm>
              <a:off x="2044650" y="1894196"/>
              <a:ext cx="5054700" cy="0"/>
            </a:xfrm>
            <a:prstGeom prst="straightConnector1">
              <a:avLst/>
            </a:prstGeom>
            <a:noFill/>
            <a:ln cap="flat" cmpd="sng" w="9525">
              <a:solidFill>
                <a:srgbClr val="CCCCCC"/>
              </a:solidFill>
              <a:prstDash val="solid"/>
              <a:round/>
              <a:headEnd len="med" w="med" type="none"/>
              <a:tailEnd len="med" w="med" type="none"/>
            </a:ln>
          </p:spPr>
        </p:cxnSp>
        <p:sp>
          <p:nvSpPr>
            <p:cNvPr id="93" name="Google Shape;93;p16"/>
            <p:cNvSpPr txBox="1"/>
            <p:nvPr/>
          </p:nvSpPr>
          <p:spPr>
            <a:xfrm>
              <a:off x="2530100" y="2057098"/>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GB" sz="1864">
                  <a:solidFill>
                    <a:srgbClr val="202124"/>
                  </a:solidFill>
                </a:rPr>
                <a:t>Personality</a:t>
              </a:r>
              <a:br>
                <a:rPr lang="en-GB" sz="1864">
                  <a:solidFill>
                    <a:srgbClr val="202124"/>
                  </a:solidFill>
                </a:rPr>
              </a:br>
              <a:r>
                <a:rPr lang="en-GB" sz="1048">
                  <a:solidFill>
                    <a:srgbClr val="1F1F1F"/>
                  </a:solidFill>
                </a:rPr>
                <a:t>Can </a:t>
              </a:r>
              <a:r>
                <a:rPr b="1" lang="en-GB" sz="1048">
                  <a:solidFill>
                    <a:srgbClr val="CC0000"/>
                  </a:solidFill>
                </a:rPr>
                <a:t>latent reasoning traits</a:t>
              </a:r>
              <a:r>
                <a:rPr lang="en-GB" sz="1048">
                  <a:solidFill>
                    <a:srgbClr val="1F1F1F"/>
                  </a:solidFill>
                </a:rPr>
                <a:t> (style profiles &amp; value frames) be inferred from</a:t>
              </a:r>
              <a:r>
                <a:rPr lang="en-GB" sz="1048">
                  <a:solidFill>
                    <a:srgbClr val="FF0000"/>
                  </a:solidFill>
                </a:rPr>
                <a:t> </a:t>
              </a:r>
              <a:r>
                <a:rPr lang="en-GB" sz="1048">
                  <a:solidFill>
                    <a:srgbClr val="1F1F1F"/>
                  </a:solidFill>
                </a:rPr>
                <a:t>heterogeneous, noisy raw data to build consistent AI personas?</a:t>
              </a:r>
              <a:endParaRPr sz="1600">
                <a:solidFill>
                  <a:srgbClr val="202124"/>
                </a:solidFill>
              </a:endParaRPr>
            </a:p>
          </p:txBody>
        </p:sp>
        <p:cxnSp>
          <p:nvCxnSpPr>
            <p:cNvPr id="94" name="Google Shape;94;p16"/>
            <p:cNvCxnSpPr/>
            <p:nvPr/>
          </p:nvCxnSpPr>
          <p:spPr>
            <a:xfrm>
              <a:off x="2044650" y="2584800"/>
              <a:ext cx="5054700" cy="0"/>
            </a:xfrm>
            <a:prstGeom prst="straightConnector1">
              <a:avLst/>
            </a:prstGeom>
            <a:noFill/>
            <a:ln cap="flat" cmpd="sng" w="9525">
              <a:solidFill>
                <a:srgbClr val="CCCCCC"/>
              </a:solidFill>
              <a:prstDash val="solid"/>
              <a:round/>
              <a:headEnd len="med" w="med" type="none"/>
              <a:tailEnd len="med" w="med" type="none"/>
            </a:ln>
          </p:spPr>
        </p:cxnSp>
        <p:sp>
          <p:nvSpPr>
            <p:cNvPr id="95" name="Google Shape;95;p16"/>
            <p:cNvSpPr txBox="1"/>
            <p:nvPr/>
          </p:nvSpPr>
          <p:spPr>
            <a:xfrm>
              <a:off x="2530100" y="2676796"/>
              <a:ext cx="4420200" cy="338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GB" sz="1864">
                  <a:solidFill>
                    <a:srgbClr val="202124"/>
                  </a:solidFill>
                </a:rPr>
                <a:t>Grounding</a:t>
              </a:r>
              <a:br>
                <a:rPr lang="en-GB" sz="1864">
                  <a:solidFill>
                    <a:srgbClr val="202124"/>
                  </a:solidFill>
                </a:rPr>
              </a:br>
              <a:r>
                <a:rPr lang="en-GB" sz="1048">
                  <a:solidFill>
                    <a:srgbClr val="1F1F1F"/>
                  </a:solidFill>
                </a:rPr>
                <a:t>How can </a:t>
              </a:r>
              <a:r>
                <a:rPr b="1" lang="en-GB" sz="1048">
                  <a:solidFill>
                    <a:srgbClr val="CC0000"/>
                  </a:solidFill>
                </a:rPr>
                <a:t>hallucinations</a:t>
              </a:r>
              <a:r>
                <a:rPr lang="en-GB" sz="1048">
                  <a:solidFill>
                    <a:srgbClr val="1F1F1F"/>
                  </a:solidFill>
                </a:rPr>
                <a:t> in language model outputs be reduced?</a:t>
              </a:r>
              <a:endParaRPr sz="1600">
                <a:solidFill>
                  <a:srgbClr val="202124"/>
                </a:solidFill>
              </a:endParaRPr>
            </a:p>
          </p:txBody>
        </p:sp>
      </p:grpSp>
      <p:sp>
        <p:nvSpPr>
          <p:cNvPr id="96" name="Google Shape;96;p16"/>
          <p:cNvSpPr/>
          <p:nvPr/>
        </p:nvSpPr>
        <p:spPr>
          <a:xfrm rot="-3068449">
            <a:off x="273443" y="1276408"/>
            <a:ext cx="255814" cy="170809"/>
          </a:xfrm>
          <a:prstGeom prst="roundRect">
            <a:avLst>
              <a:gd fmla="val 50000" name="adj"/>
            </a:avLst>
          </a:prstGeom>
          <a:solidFill>
            <a:srgbClr val="D93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97" name="Google Shape;97;p16"/>
          <p:cNvSpPr/>
          <p:nvPr/>
        </p:nvSpPr>
        <p:spPr>
          <a:xfrm rot="-3068449">
            <a:off x="273443" y="2262383"/>
            <a:ext cx="255814" cy="170809"/>
          </a:xfrm>
          <a:prstGeom prst="roundRect">
            <a:avLst>
              <a:gd fmla="val 50000" name="adj"/>
            </a:avLst>
          </a:prstGeom>
          <a:solidFill>
            <a:srgbClr val="D93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98" name="Google Shape;98;p16"/>
          <p:cNvSpPr/>
          <p:nvPr/>
        </p:nvSpPr>
        <p:spPr>
          <a:xfrm rot="-3068449">
            <a:off x="273443" y="3248358"/>
            <a:ext cx="255814" cy="170809"/>
          </a:xfrm>
          <a:prstGeom prst="roundRect">
            <a:avLst>
              <a:gd fmla="val 50000" name="adj"/>
            </a:avLst>
          </a:prstGeom>
          <a:solidFill>
            <a:srgbClr val="D93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2"/>
          <p:cNvSpPr txBox="1"/>
          <p:nvPr/>
        </p:nvSpPr>
        <p:spPr>
          <a:xfrm>
            <a:off x="4119900" y="364725"/>
            <a:ext cx="4729200" cy="447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900">
                <a:solidFill>
                  <a:srgbClr val="1D2E4E"/>
                </a:solidFill>
              </a:rPr>
              <a:t>1. User Query Submission</a:t>
            </a:r>
            <a:r>
              <a:rPr lang="en-GB" sz="900">
                <a:solidFill>
                  <a:srgbClr val="1D2E4E"/>
                </a:solidFill>
              </a:rPr>
              <a:t>: User sends a query with optional attached files (image, PDF, etc.) to the Orchestrator.</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1.1 Orchestrator Analysis</a:t>
            </a:r>
            <a:r>
              <a:rPr lang="en-GB" sz="900">
                <a:solidFill>
                  <a:srgbClr val="1D2E4E"/>
                </a:solidFill>
              </a:rPr>
              <a:t>: The Orchestrator analyzes the query and attachments to decide which services should be used.</a:t>
            </a:r>
            <a:endParaRPr sz="900">
              <a:solidFill>
                <a:srgbClr val="1D2E4E"/>
              </a:solidFill>
            </a:endParaRPr>
          </a:p>
          <a:p>
            <a:pPr indent="0" lvl="0" marL="0" rtl="0" algn="l">
              <a:spcBef>
                <a:spcPts val="0"/>
              </a:spcBef>
              <a:spcAft>
                <a:spcPts val="0"/>
              </a:spcAft>
              <a:buNone/>
            </a:pPr>
            <a:r>
              <a:rPr b="1" lang="en-GB" sz="900">
                <a:solidFill>
                  <a:srgbClr val="1D2E4E"/>
                </a:solidFill>
              </a:rPr>
              <a:t>2</a:t>
            </a:r>
            <a:r>
              <a:rPr b="1" lang="en-GB" sz="900">
                <a:solidFill>
                  <a:srgbClr val="1D2E4E"/>
                </a:solidFill>
              </a:rPr>
              <a:t>. Memory Integration :</a:t>
            </a:r>
            <a:r>
              <a:rPr lang="en-GB" sz="900">
                <a:solidFill>
                  <a:srgbClr val="1D2E4E"/>
                </a:solidFill>
              </a:rPr>
              <a:t>Extract useful information from chat history.</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 Input Preprocessing</a:t>
            </a:r>
            <a:r>
              <a:rPr lang="en-GB" sz="900">
                <a:solidFill>
                  <a:srgbClr val="1D2E4E"/>
                </a:solidFill>
              </a:rPr>
              <a:t>: Inputs are preprocessed before passing to the model.</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.1 Text Input</a:t>
            </a:r>
            <a:r>
              <a:rPr lang="en-GB" sz="900">
                <a:solidFill>
                  <a:srgbClr val="1D2E4E"/>
                </a:solidFill>
              </a:rPr>
              <a:t>: Normalize text to make it easier to handle in later steps.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.2 PDF Input</a:t>
            </a:r>
            <a:r>
              <a:rPr lang="en-GB" sz="900">
                <a:solidFill>
                  <a:srgbClr val="1D2E4E"/>
                </a:solidFill>
              </a:rPr>
              <a:t>: Parse, process, and extract meaningful information from PDF files.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3</a:t>
            </a:r>
            <a:r>
              <a:rPr b="1" lang="en-GB" sz="900">
                <a:solidFill>
                  <a:srgbClr val="1D2E4E"/>
                </a:solidFill>
              </a:rPr>
              <a:t>.3 Image Input</a:t>
            </a:r>
            <a:r>
              <a:rPr lang="en-GB" sz="900">
                <a:solidFill>
                  <a:srgbClr val="1D2E4E"/>
                </a:solidFill>
              </a:rPr>
              <a:t>: Process images and extract valuable information.</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4</a:t>
            </a:r>
            <a:r>
              <a:rPr b="1" lang="en-GB" sz="900">
                <a:solidFill>
                  <a:srgbClr val="1D2E4E"/>
                </a:solidFill>
              </a:rPr>
              <a:t>. Context Retrieval (RAG System)</a:t>
            </a:r>
            <a:r>
              <a:rPr lang="en-GB" sz="900">
                <a:solidFill>
                  <a:srgbClr val="1D2E4E"/>
                </a:solidFill>
              </a:rPr>
              <a:t>: Use the query and relevant input information to retrieve context (e.g., market data) via a RAG system.</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 Tool Selection &amp; MCP Server Requests</a:t>
            </a:r>
            <a:endParaRPr b="1"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Decide which tools should be used to enrich the context.</a:t>
            </a:r>
            <a:endParaRPr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Send requests to the MCP server to gather corresponding context.</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.1 Web Search</a:t>
            </a:r>
            <a:r>
              <a:rPr lang="en-GB" sz="900">
                <a:solidFill>
                  <a:srgbClr val="1D2E4E"/>
                </a:solidFill>
              </a:rPr>
              <a:t>: Extract updated information from the internet (trends, real-time data, missing internal data, etc.).</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.2 Database Query</a:t>
            </a:r>
            <a:r>
              <a:rPr lang="en-GB" sz="900">
                <a:solidFill>
                  <a:srgbClr val="1D2E4E"/>
                </a:solidFill>
              </a:rPr>
              <a:t>: Retrieve useful data from internal or external databases.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.3 External APIs</a:t>
            </a:r>
            <a:r>
              <a:rPr lang="en-GB" sz="900">
                <a:solidFill>
                  <a:srgbClr val="1D2E4E"/>
                </a:solidFill>
              </a:rPr>
              <a:t>: Call APIs to obtain additional information.</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5</a:t>
            </a:r>
            <a:r>
              <a:rPr b="1" lang="en-GB" sz="900">
                <a:solidFill>
                  <a:srgbClr val="1D2E4E"/>
                </a:solidFill>
              </a:rPr>
              <a:t>.4 Other Tools</a:t>
            </a:r>
            <a:r>
              <a:rPr lang="en-GB" sz="900">
                <a:solidFill>
                  <a:srgbClr val="1D2E4E"/>
                </a:solidFill>
              </a:rPr>
              <a:t>: Use calculators, simulators, weather data extractors, or other utilities to enrich context.</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6</a:t>
            </a:r>
            <a:r>
              <a:rPr b="1" lang="en-GB" sz="900">
                <a:solidFill>
                  <a:srgbClr val="1D2E4E"/>
                </a:solidFill>
              </a:rPr>
              <a:t>. Explanation</a:t>
            </a:r>
            <a:r>
              <a:rPr lang="en-GB" sz="900">
                <a:solidFill>
                  <a:srgbClr val="1D2E4E"/>
                </a:solidFill>
              </a:rPr>
              <a:t>: The explanation module will explain in detail the thought process of the reasoning model and the data used for the thinking process.</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7</a:t>
            </a:r>
            <a:r>
              <a:rPr b="1" lang="en-GB" sz="900">
                <a:solidFill>
                  <a:srgbClr val="1D2E4E"/>
                </a:solidFill>
              </a:rPr>
              <a:t>. Prompt Construction</a:t>
            </a:r>
            <a:r>
              <a:rPr lang="en-GB" sz="900">
                <a:solidFill>
                  <a:srgbClr val="1D2E4E"/>
                </a:solidFill>
              </a:rPr>
              <a:t>: The Orchestrator aggregates useful context and passes it to Prompt Construction.</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8</a:t>
            </a:r>
            <a:r>
              <a:rPr b="1" lang="en-GB" sz="900">
                <a:solidFill>
                  <a:srgbClr val="1D2E4E"/>
                </a:solidFill>
              </a:rPr>
              <a:t>. Persona Selection :</a:t>
            </a:r>
            <a:r>
              <a:rPr lang="en-GB" sz="900">
                <a:solidFill>
                  <a:srgbClr val="1D2E4E"/>
                </a:solidFill>
              </a:rPr>
              <a:t>Apply the selected Persona profile, including: Demographics, Behavior Data, Transactional Data, …</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9. Persona Model Routing</a:t>
            </a:r>
            <a:endParaRPr b="1"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Route to a fine-tuned Persona model.</a:t>
            </a:r>
            <a:endParaRPr sz="900">
              <a:solidFill>
                <a:srgbClr val="1D2E4E"/>
              </a:solidFill>
            </a:endParaRPr>
          </a:p>
          <a:p>
            <a:pPr indent="-285750" lvl="0" marL="457200" rtl="0" algn="l">
              <a:lnSpc>
                <a:spcPct val="100000"/>
              </a:lnSpc>
              <a:spcBef>
                <a:spcPts val="0"/>
              </a:spcBef>
              <a:spcAft>
                <a:spcPts val="0"/>
              </a:spcAft>
              <a:buClr>
                <a:srgbClr val="1D2E4E"/>
              </a:buClr>
              <a:buSzPts val="900"/>
              <a:buChar char="●"/>
            </a:pPr>
            <a:r>
              <a:rPr lang="en-GB" sz="900">
                <a:solidFill>
                  <a:srgbClr val="1D2E4E"/>
                </a:solidFill>
              </a:rPr>
              <a:t>Pass the enriched prompt and context.</a:t>
            </a:r>
            <a:endParaRPr sz="900">
              <a:solidFill>
                <a:srgbClr val="1D2E4E"/>
              </a:solidFill>
            </a:endParaRPr>
          </a:p>
          <a:p>
            <a:pPr indent="0" lvl="0" marL="0" rtl="0" algn="l">
              <a:lnSpc>
                <a:spcPct val="100000"/>
              </a:lnSpc>
              <a:spcBef>
                <a:spcPts val="0"/>
              </a:spcBef>
              <a:spcAft>
                <a:spcPts val="0"/>
              </a:spcAft>
              <a:buNone/>
            </a:pPr>
            <a:r>
              <a:rPr b="1" lang="en-GB" sz="900">
                <a:solidFill>
                  <a:srgbClr val="1D2E4E"/>
                </a:solidFill>
              </a:rPr>
              <a:t>10. Model Response: </a:t>
            </a:r>
            <a:r>
              <a:rPr lang="en-GB" sz="900">
                <a:solidFill>
                  <a:srgbClr val="1D2E4E"/>
                </a:solidFill>
              </a:rPr>
              <a:t>Generate a response with: Specific personality,Tone, Linguistic style of the Persona</a:t>
            </a:r>
            <a:endParaRPr sz="900">
              <a:solidFill>
                <a:srgbClr val="1D2E4E"/>
              </a:solidFill>
            </a:endParaRPr>
          </a:p>
        </p:txBody>
      </p:sp>
      <p:sp>
        <p:nvSpPr>
          <p:cNvPr id="644" name="Google Shape;644;p52"/>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1D2E4E"/>
                </a:solidFill>
              </a:rPr>
              <a:t>Design</a:t>
            </a:r>
            <a:endParaRPr sz="2000"/>
          </a:p>
        </p:txBody>
      </p:sp>
      <p:pic>
        <p:nvPicPr>
          <p:cNvPr id="645" name="Google Shape;645;p52"/>
          <p:cNvPicPr preferRelativeResize="0"/>
          <p:nvPr/>
        </p:nvPicPr>
        <p:blipFill>
          <a:blip r:embed="rId3">
            <a:alphaModFix/>
          </a:blip>
          <a:stretch>
            <a:fillRect/>
          </a:stretch>
        </p:blipFill>
        <p:spPr>
          <a:xfrm>
            <a:off x="152400" y="547175"/>
            <a:ext cx="3903275" cy="4330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descr="the white background and black text" id="650" name="Google Shape;650;p53"/>
          <p:cNvPicPr preferRelativeResize="0"/>
          <p:nvPr/>
        </p:nvPicPr>
        <p:blipFill>
          <a:blip r:embed="rId3">
            <a:alphaModFix/>
          </a:blip>
          <a:stretch>
            <a:fillRect/>
          </a:stretch>
        </p:blipFill>
        <p:spPr>
          <a:xfrm>
            <a:off x="0" y="19936"/>
            <a:ext cx="9143545" cy="5103381"/>
          </a:xfrm>
          <a:prstGeom prst="rect">
            <a:avLst/>
          </a:prstGeom>
          <a:noFill/>
          <a:ln>
            <a:noFill/>
          </a:ln>
        </p:spPr>
      </p:pic>
      <p:sp>
        <p:nvSpPr>
          <p:cNvPr id="651" name="Google Shape;651;p53"/>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descr="do the same with this " id="656" name="Google Shape;656;p54"/>
          <p:cNvPicPr preferRelativeResize="0"/>
          <p:nvPr/>
        </p:nvPicPr>
        <p:blipFill>
          <a:blip r:embed="rId3">
            <a:alphaModFix/>
          </a:blip>
          <a:stretch>
            <a:fillRect/>
          </a:stretch>
        </p:blipFill>
        <p:spPr>
          <a:xfrm>
            <a:off x="0" y="19936"/>
            <a:ext cx="9143545" cy="5103381"/>
          </a:xfrm>
          <a:prstGeom prst="rect">
            <a:avLst/>
          </a:prstGeom>
          <a:noFill/>
          <a:ln>
            <a:noFill/>
          </a:ln>
        </p:spPr>
      </p:pic>
      <p:sp>
        <p:nvSpPr>
          <p:cNvPr id="657" name="Google Shape;657;p54"/>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8" name="Google Shape;658;p54"/>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pic>
        <p:nvPicPr>
          <p:cNvPr id="659" name="Google Shape;659;p54"/>
          <p:cNvPicPr preferRelativeResize="0"/>
          <p:nvPr/>
        </p:nvPicPr>
        <p:blipFill>
          <a:blip r:embed="rId5">
            <a:alphaModFix/>
          </a:blip>
          <a:stretch>
            <a:fillRect/>
          </a:stretch>
        </p:blipFill>
        <p:spPr>
          <a:xfrm>
            <a:off x="7533400" y="86602"/>
            <a:ext cx="1456650" cy="641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5"/>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Design - Risks Analysis</a:t>
            </a:r>
            <a:endParaRPr b="1">
              <a:solidFill>
                <a:srgbClr val="1D2E4E"/>
              </a:solidFill>
            </a:endParaRPr>
          </a:p>
        </p:txBody>
      </p:sp>
      <p:sp>
        <p:nvSpPr>
          <p:cNvPr id="665" name="Google Shape;665;p55"/>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6" name="Google Shape;666;p55"/>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667" name="Google Shape;667;p55"/>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sp>
        <p:nvSpPr>
          <p:cNvPr id="668" name="Google Shape;668;p55"/>
          <p:cNvSpPr txBox="1"/>
          <p:nvPr/>
        </p:nvSpPr>
        <p:spPr>
          <a:xfrm>
            <a:off x="593350" y="1673463"/>
            <a:ext cx="7246500" cy="22428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0"/>
              </a:spcBef>
              <a:spcAft>
                <a:spcPts val="0"/>
              </a:spcAft>
              <a:buClr>
                <a:srgbClr val="1D2E4E"/>
              </a:buClr>
              <a:buSzPts val="1600"/>
              <a:buChar char="●"/>
            </a:pPr>
            <a:r>
              <a:rPr lang="en-GB" sz="1600">
                <a:solidFill>
                  <a:srgbClr val="1D2E4E"/>
                </a:solidFill>
              </a:rPr>
              <a:t>Hallucinations and inaccurate responses: mitigate with RAG system</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Insufficient critical thinking: mitigate with RAG and prompt engineering</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Opacity: mitigate with RAG</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Inconsistent or generic personality: mitigate by </a:t>
            </a:r>
            <a:r>
              <a:rPr lang="en-GB" sz="1600">
                <a:solidFill>
                  <a:srgbClr val="1D2E4E"/>
                </a:solidFill>
              </a:rPr>
              <a:t>fine-tuning</a:t>
            </a:r>
            <a:r>
              <a:rPr lang="en-GB" sz="1600">
                <a:solidFill>
                  <a:srgbClr val="1D2E4E"/>
                </a:solidFill>
              </a:rPr>
              <a:t> (in case of limited </a:t>
            </a:r>
            <a:r>
              <a:rPr lang="en-GB" sz="1600">
                <a:solidFill>
                  <a:srgbClr val="1D2E4E"/>
                </a:solidFill>
              </a:rPr>
              <a:t>resource use </a:t>
            </a:r>
            <a:r>
              <a:rPr lang="en-GB" sz="1600">
                <a:solidFill>
                  <a:srgbClr val="1D2E4E"/>
                </a:solidFill>
              </a:rPr>
              <a:t>PEFT, smaller </a:t>
            </a:r>
            <a:r>
              <a:rPr lang="en-GB" sz="1600">
                <a:solidFill>
                  <a:srgbClr val="1D2E4E"/>
                </a:solidFill>
              </a:rPr>
              <a:t>models</a:t>
            </a:r>
            <a:r>
              <a:rPr lang="en-GB" sz="1600">
                <a:solidFill>
                  <a:srgbClr val="1D2E4E"/>
                </a:solidFill>
              </a:rPr>
              <a:t>, RAG with few-shot prompting)</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Performance evaluation difficulty</a:t>
            </a:r>
            <a:endParaRPr sz="1600">
              <a:solidFill>
                <a:srgbClr val="1D2E4E"/>
              </a:solidFill>
            </a:endParaRPr>
          </a:p>
        </p:txBody>
      </p:sp>
      <p:sp>
        <p:nvSpPr>
          <p:cNvPr id="669" name="Google Shape;669;p55"/>
          <p:cNvSpPr txBox="1"/>
          <p:nvPr/>
        </p:nvSpPr>
        <p:spPr>
          <a:xfrm>
            <a:off x="296450" y="967700"/>
            <a:ext cx="2173500" cy="4632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GB" sz="2000">
                <a:solidFill>
                  <a:srgbClr val="1D2E4E"/>
                </a:solidFill>
              </a:rPr>
              <a:t>Technical Risks</a:t>
            </a:r>
            <a:endParaRPr sz="2000">
              <a:solidFill>
                <a:srgbClr val="1D2E4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6"/>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Design - Risks Analysis</a:t>
            </a:r>
            <a:endParaRPr b="1">
              <a:solidFill>
                <a:srgbClr val="1D2E4E"/>
              </a:solidFill>
            </a:endParaRPr>
          </a:p>
        </p:txBody>
      </p:sp>
      <p:sp>
        <p:nvSpPr>
          <p:cNvPr id="675" name="Google Shape;675;p56"/>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6" name="Google Shape;676;p56"/>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677" name="Google Shape;677;p56"/>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sp>
        <p:nvSpPr>
          <p:cNvPr id="678" name="Google Shape;678;p56"/>
          <p:cNvSpPr txBox="1"/>
          <p:nvPr/>
        </p:nvSpPr>
        <p:spPr>
          <a:xfrm>
            <a:off x="1007150" y="1841250"/>
            <a:ext cx="7059900" cy="11412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0"/>
              </a:spcBef>
              <a:spcAft>
                <a:spcPts val="0"/>
              </a:spcAft>
              <a:buClr>
                <a:srgbClr val="1D2E4E"/>
              </a:buClr>
              <a:buSzPts val="1600"/>
              <a:buChar char="●"/>
            </a:pPr>
            <a:r>
              <a:rPr lang="en-GB" sz="1600">
                <a:solidFill>
                  <a:srgbClr val="1D2E4E"/>
                </a:solidFill>
              </a:rPr>
              <a:t>Privacy and compliance with AI Act and GDPR</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Proprietary data protection</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System integration difficulty with existing systems and infrastructure</a:t>
            </a:r>
            <a:endParaRPr sz="1600">
              <a:solidFill>
                <a:srgbClr val="1D2E4E"/>
              </a:solidFill>
            </a:endParaRPr>
          </a:p>
        </p:txBody>
      </p:sp>
      <p:sp>
        <p:nvSpPr>
          <p:cNvPr id="679" name="Google Shape;679;p56"/>
          <p:cNvSpPr txBox="1"/>
          <p:nvPr/>
        </p:nvSpPr>
        <p:spPr>
          <a:xfrm>
            <a:off x="296450" y="967700"/>
            <a:ext cx="4275600" cy="4632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GB" sz="2000">
                <a:solidFill>
                  <a:srgbClr val="1D2E4E"/>
                </a:solidFill>
              </a:rPr>
              <a:t>Governance and Security</a:t>
            </a:r>
            <a:r>
              <a:rPr b="1" lang="en-GB" sz="2000">
                <a:solidFill>
                  <a:srgbClr val="1D2E4E"/>
                </a:solidFill>
              </a:rPr>
              <a:t> Risks</a:t>
            </a:r>
            <a:endParaRPr sz="2000">
              <a:solidFill>
                <a:srgbClr val="1D2E4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7"/>
          <p:cNvSpPr txBox="1"/>
          <p:nvPr>
            <p:ph type="title"/>
          </p:nvPr>
        </p:nvSpPr>
        <p:spPr>
          <a:xfrm>
            <a:off x="296450" y="246900"/>
            <a:ext cx="530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Design - Risks Analysis</a:t>
            </a:r>
            <a:endParaRPr b="1">
              <a:solidFill>
                <a:srgbClr val="1D2E4E"/>
              </a:solidFill>
            </a:endParaRPr>
          </a:p>
        </p:txBody>
      </p:sp>
      <p:sp>
        <p:nvSpPr>
          <p:cNvPr id="685" name="Google Shape;685;p57"/>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6" name="Google Shape;686;p57"/>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687" name="Google Shape;687;p57"/>
          <p:cNvPicPr preferRelativeResize="0"/>
          <p:nvPr/>
        </p:nvPicPr>
        <p:blipFill rotWithShape="1">
          <a:blip r:embed="rId4">
            <a:alphaModFix/>
          </a:blip>
          <a:srcRect b="15606" l="32221" r="33801" t="13871"/>
          <a:stretch/>
        </p:blipFill>
        <p:spPr>
          <a:xfrm>
            <a:off x="7898400" y="3244425"/>
            <a:ext cx="1106427" cy="1530849"/>
          </a:xfrm>
          <a:prstGeom prst="rect">
            <a:avLst/>
          </a:prstGeom>
          <a:noFill/>
          <a:ln>
            <a:noFill/>
          </a:ln>
        </p:spPr>
      </p:pic>
      <p:sp>
        <p:nvSpPr>
          <p:cNvPr id="688" name="Google Shape;688;p57"/>
          <p:cNvSpPr txBox="1"/>
          <p:nvPr/>
        </p:nvSpPr>
        <p:spPr>
          <a:xfrm>
            <a:off x="2193875" y="2032450"/>
            <a:ext cx="3971700" cy="11268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0"/>
              </a:spcBef>
              <a:spcAft>
                <a:spcPts val="0"/>
              </a:spcAft>
              <a:buClr>
                <a:srgbClr val="1D2E4E"/>
              </a:buClr>
              <a:buSzPts val="1600"/>
              <a:buChar char="●"/>
            </a:pPr>
            <a:r>
              <a:rPr lang="en-GB" sz="1600">
                <a:solidFill>
                  <a:srgbClr val="1D2E4E"/>
                </a:solidFill>
              </a:rPr>
              <a:t>Data integration difficulty</a:t>
            </a:r>
            <a:endParaRPr sz="16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Data quality and bias</a:t>
            </a:r>
            <a:endParaRPr sz="1000">
              <a:solidFill>
                <a:srgbClr val="1D2E4E"/>
              </a:solidFill>
            </a:endParaRPr>
          </a:p>
          <a:p>
            <a:pPr indent="-330200" lvl="0" marL="457200" rtl="0" algn="l">
              <a:lnSpc>
                <a:spcPct val="115000"/>
              </a:lnSpc>
              <a:spcBef>
                <a:spcPts val="0"/>
              </a:spcBef>
              <a:spcAft>
                <a:spcPts val="0"/>
              </a:spcAft>
              <a:buClr>
                <a:srgbClr val="1D2E4E"/>
              </a:buClr>
              <a:buSzPts val="1600"/>
              <a:buChar char="●"/>
            </a:pPr>
            <a:r>
              <a:rPr lang="en-GB" sz="1600">
                <a:solidFill>
                  <a:srgbClr val="1D2E4E"/>
                </a:solidFill>
              </a:rPr>
              <a:t>Over relying on AI Personas</a:t>
            </a:r>
            <a:endParaRPr sz="1600">
              <a:solidFill>
                <a:srgbClr val="1D2E4E"/>
              </a:solidFill>
            </a:endParaRPr>
          </a:p>
        </p:txBody>
      </p:sp>
      <p:sp>
        <p:nvSpPr>
          <p:cNvPr id="689" name="Google Shape;689;p57"/>
          <p:cNvSpPr txBox="1"/>
          <p:nvPr/>
        </p:nvSpPr>
        <p:spPr>
          <a:xfrm>
            <a:off x="296450" y="967700"/>
            <a:ext cx="3553800" cy="4632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GB" sz="2000">
                <a:solidFill>
                  <a:srgbClr val="1D2E4E"/>
                </a:solidFill>
              </a:rPr>
              <a:t>Data and Other </a:t>
            </a:r>
            <a:r>
              <a:rPr b="1" lang="en-GB" sz="2000">
                <a:solidFill>
                  <a:srgbClr val="1D2E4E"/>
                </a:solidFill>
              </a:rPr>
              <a:t>Risks</a:t>
            </a:r>
            <a:endParaRPr sz="2000">
              <a:solidFill>
                <a:srgbClr val="1D2E4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296450" y="246900"/>
            <a:ext cx="582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Research Question 1</a:t>
            </a:r>
            <a:endParaRPr b="1">
              <a:solidFill>
                <a:srgbClr val="1D2E4E"/>
              </a:solidFill>
            </a:endParaRPr>
          </a:p>
        </p:txBody>
      </p:sp>
      <p:sp>
        <p:nvSpPr>
          <p:cNvPr id="104" name="Google Shape;104;p17"/>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5" name="Google Shape;105;p17"/>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106" name="Google Shape;106;p17"/>
          <p:cNvSpPr txBox="1"/>
          <p:nvPr/>
        </p:nvSpPr>
        <p:spPr>
          <a:xfrm>
            <a:off x="332525" y="966600"/>
            <a:ext cx="7895400" cy="621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990000"/>
                </a:solidFill>
              </a:rPr>
              <a:t>Question</a:t>
            </a:r>
            <a:r>
              <a:rPr b="1" i="1" lang="en-GB">
                <a:solidFill>
                  <a:srgbClr val="990000"/>
                </a:solidFill>
              </a:rPr>
              <a:t>:</a:t>
            </a:r>
            <a:endParaRPr b="1" i="1">
              <a:solidFill>
                <a:srgbClr val="990000"/>
              </a:solidFill>
            </a:endParaRPr>
          </a:p>
          <a:p>
            <a:pPr indent="0" lvl="0" marL="0" rtl="0" algn="l">
              <a:lnSpc>
                <a:spcPct val="115000"/>
              </a:lnSpc>
              <a:spcBef>
                <a:spcPts val="780"/>
              </a:spcBef>
              <a:spcAft>
                <a:spcPts val="780"/>
              </a:spcAft>
              <a:buNone/>
            </a:pPr>
            <a:r>
              <a:rPr lang="en-GB" sz="1000">
                <a:solidFill>
                  <a:srgbClr val="1F1F1F"/>
                </a:solidFill>
              </a:rPr>
              <a:t>How can we automatically extract accurate data from </a:t>
            </a:r>
            <a:r>
              <a:rPr b="1" lang="en-GB" sz="1000">
                <a:solidFill>
                  <a:srgbClr val="CC0000"/>
                </a:solidFill>
              </a:rPr>
              <a:t>complex, visually rich</a:t>
            </a:r>
            <a:r>
              <a:rPr b="1" lang="en-GB" sz="1000">
                <a:solidFill>
                  <a:srgbClr val="3D85C6"/>
                </a:solidFill>
              </a:rPr>
              <a:t> </a:t>
            </a:r>
            <a:r>
              <a:rPr lang="en-GB" sz="1000">
                <a:solidFill>
                  <a:srgbClr val="1F1F1F"/>
                </a:solidFill>
              </a:rPr>
              <a:t>PDFs while preserving layout semantics?</a:t>
            </a:r>
            <a:endParaRPr sz="1000">
              <a:solidFill>
                <a:srgbClr val="1F1F1F"/>
              </a:solidFill>
            </a:endParaRPr>
          </a:p>
        </p:txBody>
      </p:sp>
      <p:sp>
        <p:nvSpPr>
          <p:cNvPr id="107" name="Google Shape;107;p17"/>
          <p:cNvSpPr txBox="1"/>
          <p:nvPr/>
        </p:nvSpPr>
        <p:spPr>
          <a:xfrm>
            <a:off x="5510125" y="1935150"/>
            <a:ext cx="3538200" cy="17211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sz="1200">
                <a:solidFill>
                  <a:srgbClr val="666666"/>
                </a:solidFill>
              </a:rPr>
              <a:t>Alternative Solutions</a:t>
            </a:r>
            <a:r>
              <a:rPr b="1" i="1" lang="en-GB" sz="1200">
                <a:solidFill>
                  <a:srgbClr val="666666"/>
                </a:solidFill>
              </a:rPr>
              <a:t>:</a:t>
            </a:r>
            <a:endParaRPr b="1" i="1" sz="1200">
              <a:solidFill>
                <a:srgbClr val="666666"/>
              </a:solidFill>
            </a:endParaRPr>
          </a:p>
          <a:p>
            <a:pPr indent="0" lvl="0" marL="0" rtl="0" algn="l">
              <a:lnSpc>
                <a:spcPct val="115000"/>
              </a:lnSpc>
              <a:spcBef>
                <a:spcPts val="780"/>
              </a:spcBef>
              <a:spcAft>
                <a:spcPts val="0"/>
              </a:spcAft>
              <a:buNone/>
            </a:pPr>
            <a:r>
              <a:t/>
            </a:r>
            <a:endParaRPr b="1" i="1" sz="1200">
              <a:solidFill>
                <a:srgbClr val="666666"/>
              </a:solidFill>
            </a:endParaRPr>
          </a:p>
          <a:p>
            <a:pPr indent="-285750" lvl="0" marL="457200" rtl="0" algn="l">
              <a:lnSpc>
                <a:spcPct val="115000"/>
              </a:lnSpc>
              <a:spcBef>
                <a:spcPts val="780"/>
              </a:spcBef>
              <a:spcAft>
                <a:spcPts val="0"/>
              </a:spcAft>
              <a:buClr>
                <a:srgbClr val="666666"/>
              </a:buClr>
              <a:buSzPts val="900"/>
              <a:buChar char="●"/>
            </a:pPr>
            <a:r>
              <a:rPr b="1" lang="en-GB" sz="900">
                <a:solidFill>
                  <a:srgbClr val="666666"/>
                </a:solidFill>
              </a:rPr>
              <a:t>Manual annotation</a:t>
            </a:r>
            <a:r>
              <a:rPr lang="en-GB" sz="900">
                <a:solidFill>
                  <a:srgbClr val="666666"/>
                </a:solidFill>
              </a:rPr>
              <a:t>: high accuracy, but low scalability, high costs</a:t>
            </a:r>
            <a:endParaRPr sz="900">
              <a:solidFill>
                <a:srgbClr val="666666"/>
              </a:solidFill>
            </a:endParaRPr>
          </a:p>
          <a:p>
            <a:pPr indent="0" lvl="0" marL="0" rtl="0" algn="l">
              <a:lnSpc>
                <a:spcPct val="115000"/>
              </a:lnSpc>
              <a:spcBef>
                <a:spcPts val="780"/>
              </a:spcBef>
              <a:spcAft>
                <a:spcPts val="0"/>
              </a:spcAft>
              <a:buNone/>
            </a:pPr>
            <a:r>
              <a:t/>
            </a:r>
            <a:endParaRPr sz="900">
              <a:solidFill>
                <a:srgbClr val="666666"/>
              </a:solidFill>
            </a:endParaRPr>
          </a:p>
          <a:p>
            <a:pPr indent="-285750" lvl="0" marL="457200" rtl="0" algn="l">
              <a:lnSpc>
                <a:spcPct val="115000"/>
              </a:lnSpc>
              <a:spcBef>
                <a:spcPts val="780"/>
              </a:spcBef>
              <a:spcAft>
                <a:spcPts val="0"/>
              </a:spcAft>
              <a:buClr>
                <a:srgbClr val="666666"/>
              </a:buClr>
              <a:buSzPts val="900"/>
              <a:buChar char="●"/>
            </a:pPr>
            <a:r>
              <a:rPr b="1" lang="en-GB" sz="900">
                <a:solidFill>
                  <a:srgbClr val="666666"/>
                </a:solidFill>
              </a:rPr>
              <a:t>OCR-based pipelines</a:t>
            </a:r>
            <a:r>
              <a:rPr lang="en-GB" sz="900">
                <a:solidFill>
                  <a:srgbClr val="666666"/>
                </a:solidFill>
              </a:rPr>
              <a:t>: scalable, but limited layout information</a:t>
            </a:r>
            <a:endParaRPr sz="900">
              <a:solidFill>
                <a:srgbClr val="666666"/>
              </a:solidFill>
            </a:endParaRPr>
          </a:p>
        </p:txBody>
      </p:sp>
      <p:sp>
        <p:nvSpPr>
          <p:cNvPr id="108" name="Google Shape;108;p17"/>
          <p:cNvSpPr txBox="1"/>
          <p:nvPr/>
        </p:nvSpPr>
        <p:spPr>
          <a:xfrm>
            <a:off x="332536" y="1790300"/>
            <a:ext cx="5003700" cy="621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274E13"/>
                </a:solidFill>
              </a:rPr>
              <a:t>Our s</a:t>
            </a:r>
            <a:r>
              <a:rPr b="1" i="1" lang="en-GB">
                <a:solidFill>
                  <a:srgbClr val="274E13"/>
                </a:solidFill>
              </a:rPr>
              <a:t>olution:</a:t>
            </a:r>
            <a:endParaRPr b="1" i="1">
              <a:solidFill>
                <a:srgbClr val="274E13"/>
              </a:solidFill>
            </a:endParaRPr>
          </a:p>
          <a:p>
            <a:pPr indent="0" lvl="0" marL="0" rtl="0" algn="l">
              <a:lnSpc>
                <a:spcPct val="115000"/>
              </a:lnSpc>
              <a:spcBef>
                <a:spcPts val="780"/>
              </a:spcBef>
              <a:spcAft>
                <a:spcPts val="780"/>
              </a:spcAft>
              <a:buNone/>
            </a:pPr>
            <a:r>
              <a:rPr lang="en-GB" sz="1000">
                <a:solidFill>
                  <a:schemeClr val="dk1"/>
                </a:solidFill>
              </a:rPr>
              <a:t>We treat PDFs as visual documents and extract semantic meaning using a VLLM</a:t>
            </a:r>
            <a:endParaRPr sz="900">
              <a:solidFill>
                <a:srgbClr val="1F1F1F"/>
              </a:solidFill>
            </a:endParaRPr>
          </a:p>
        </p:txBody>
      </p:sp>
      <p:pic>
        <p:nvPicPr>
          <p:cNvPr id="109" name="Google Shape;109;p17" title="pdf (1).png"/>
          <p:cNvPicPr preferRelativeResize="0"/>
          <p:nvPr/>
        </p:nvPicPr>
        <p:blipFill>
          <a:blip r:embed="rId4">
            <a:alphaModFix/>
          </a:blip>
          <a:stretch>
            <a:fillRect/>
          </a:stretch>
        </p:blipFill>
        <p:spPr>
          <a:xfrm>
            <a:off x="690250" y="2676575"/>
            <a:ext cx="495875" cy="495875"/>
          </a:xfrm>
          <a:prstGeom prst="rect">
            <a:avLst/>
          </a:prstGeom>
          <a:noFill/>
          <a:ln>
            <a:noFill/>
          </a:ln>
        </p:spPr>
      </p:pic>
      <p:pic>
        <p:nvPicPr>
          <p:cNvPr id="110" name="Google Shape;110;p17" title="png.png"/>
          <p:cNvPicPr preferRelativeResize="0"/>
          <p:nvPr/>
        </p:nvPicPr>
        <p:blipFill>
          <a:blip r:embed="rId5">
            <a:alphaModFix/>
          </a:blip>
          <a:stretch>
            <a:fillRect/>
          </a:stretch>
        </p:blipFill>
        <p:spPr>
          <a:xfrm>
            <a:off x="2254515" y="2676575"/>
            <a:ext cx="495875" cy="495905"/>
          </a:xfrm>
          <a:prstGeom prst="rect">
            <a:avLst/>
          </a:prstGeom>
          <a:noFill/>
          <a:ln>
            <a:noFill/>
          </a:ln>
        </p:spPr>
      </p:pic>
      <p:cxnSp>
        <p:nvCxnSpPr>
          <p:cNvPr id="111" name="Google Shape;111;p17"/>
          <p:cNvCxnSpPr>
            <a:stCxn id="109" idx="3"/>
            <a:endCxn id="110" idx="1"/>
          </p:cNvCxnSpPr>
          <p:nvPr/>
        </p:nvCxnSpPr>
        <p:spPr>
          <a:xfrm>
            <a:off x="1186125" y="2924512"/>
            <a:ext cx="1068300" cy="0"/>
          </a:xfrm>
          <a:prstGeom prst="straightConnector1">
            <a:avLst/>
          </a:prstGeom>
          <a:noFill/>
          <a:ln cap="flat" cmpd="sng" w="9525">
            <a:solidFill>
              <a:schemeClr val="dk2"/>
            </a:solidFill>
            <a:prstDash val="solid"/>
            <a:round/>
            <a:headEnd len="med" w="med" type="none"/>
            <a:tailEnd len="med" w="med" type="stealth"/>
          </a:ln>
        </p:spPr>
      </p:cxnSp>
      <p:cxnSp>
        <p:nvCxnSpPr>
          <p:cNvPr id="112" name="Google Shape;112;p17"/>
          <p:cNvCxnSpPr>
            <a:stCxn id="110" idx="3"/>
            <a:endCxn id="113" idx="1"/>
          </p:cNvCxnSpPr>
          <p:nvPr/>
        </p:nvCxnSpPr>
        <p:spPr>
          <a:xfrm flipH="1" rot="10800000">
            <a:off x="2750390" y="2912828"/>
            <a:ext cx="1031700" cy="11700"/>
          </a:xfrm>
          <a:prstGeom prst="straightConnector1">
            <a:avLst/>
          </a:prstGeom>
          <a:noFill/>
          <a:ln cap="flat" cmpd="sng" w="9525">
            <a:solidFill>
              <a:schemeClr val="dk2"/>
            </a:solidFill>
            <a:prstDash val="solid"/>
            <a:round/>
            <a:headEnd len="med" w="med" type="none"/>
            <a:tailEnd len="med" w="med" type="stealth"/>
          </a:ln>
        </p:spPr>
      </p:cxnSp>
      <p:sp>
        <p:nvSpPr>
          <p:cNvPr id="114" name="Google Shape;114;p17"/>
          <p:cNvSpPr txBox="1"/>
          <p:nvPr/>
        </p:nvSpPr>
        <p:spPr>
          <a:xfrm>
            <a:off x="1284512" y="2696800"/>
            <a:ext cx="91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solidFill>
                  <a:srgbClr val="38761D"/>
                </a:solidFill>
              </a:rPr>
              <a:t>PDF rendering</a:t>
            </a:r>
            <a:endParaRPr b="1" sz="800">
              <a:solidFill>
                <a:srgbClr val="38761D"/>
              </a:solidFill>
            </a:endParaRPr>
          </a:p>
        </p:txBody>
      </p:sp>
      <p:sp>
        <p:nvSpPr>
          <p:cNvPr id="115" name="Google Shape;115;p17"/>
          <p:cNvSpPr txBox="1"/>
          <p:nvPr/>
        </p:nvSpPr>
        <p:spPr>
          <a:xfrm>
            <a:off x="3016988" y="2696800"/>
            <a:ext cx="608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solidFill>
                  <a:srgbClr val="38761D"/>
                </a:solidFill>
              </a:rPr>
              <a:t>VLLM</a:t>
            </a:r>
            <a:endParaRPr b="1" sz="800">
              <a:solidFill>
                <a:srgbClr val="38761D"/>
              </a:solidFill>
            </a:endParaRPr>
          </a:p>
        </p:txBody>
      </p:sp>
      <p:pic>
        <p:nvPicPr>
          <p:cNvPr id="116" name="Google Shape;116;p17" title="mess (2).png"/>
          <p:cNvPicPr preferRelativeResize="0"/>
          <p:nvPr/>
        </p:nvPicPr>
        <p:blipFill>
          <a:blip r:embed="rId6">
            <a:alphaModFix/>
          </a:blip>
          <a:stretch>
            <a:fillRect/>
          </a:stretch>
        </p:blipFill>
        <p:spPr>
          <a:xfrm>
            <a:off x="990337" y="2624520"/>
            <a:ext cx="238875" cy="238875"/>
          </a:xfrm>
          <a:prstGeom prst="rect">
            <a:avLst/>
          </a:prstGeom>
          <a:noFill/>
          <a:ln>
            <a:noFill/>
          </a:ln>
        </p:spPr>
      </p:pic>
      <p:sp>
        <p:nvSpPr>
          <p:cNvPr id="117" name="Google Shape;117;p17"/>
          <p:cNvSpPr txBox="1"/>
          <p:nvPr/>
        </p:nvSpPr>
        <p:spPr>
          <a:xfrm>
            <a:off x="697800" y="3305600"/>
            <a:ext cx="5136900" cy="13314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1200"/>
              </a:spcBef>
              <a:spcAft>
                <a:spcPts val="0"/>
              </a:spcAft>
              <a:buNone/>
            </a:pPr>
            <a:r>
              <a:rPr lang="en-GB" sz="1000">
                <a:solidFill>
                  <a:schemeClr val="dk1"/>
                </a:solidFill>
              </a:rPr>
              <a:t>Preserves layout and spatial relationships</a:t>
            </a:r>
            <a:endParaRPr sz="1000">
              <a:solidFill>
                <a:schemeClr val="dk1"/>
              </a:solidFill>
            </a:endParaRPr>
          </a:p>
          <a:p>
            <a:pPr indent="0" lvl="0" marL="0" marR="381000" rtl="0" algn="l">
              <a:lnSpc>
                <a:spcPct val="115000"/>
              </a:lnSpc>
              <a:spcBef>
                <a:spcPts val="1200"/>
              </a:spcBef>
              <a:spcAft>
                <a:spcPts val="0"/>
              </a:spcAft>
              <a:buNone/>
            </a:pPr>
            <a:r>
              <a:rPr lang="en-GB" sz="1000">
                <a:solidFill>
                  <a:schemeClr val="dk1"/>
                </a:solidFill>
              </a:rPr>
              <a:t>Fully automated, no manual rules</a:t>
            </a:r>
            <a:endParaRPr sz="1000">
              <a:solidFill>
                <a:schemeClr val="dk1"/>
              </a:solidFill>
            </a:endParaRPr>
          </a:p>
          <a:p>
            <a:pPr indent="0" lvl="0" marL="0" marR="381000" rtl="0" algn="l">
              <a:lnSpc>
                <a:spcPct val="115000"/>
              </a:lnSpc>
              <a:spcBef>
                <a:spcPts val="1200"/>
              </a:spcBef>
              <a:spcAft>
                <a:spcPts val="0"/>
              </a:spcAft>
              <a:buNone/>
            </a:pPr>
            <a:r>
              <a:rPr lang="en-GB" sz="1000">
                <a:solidFill>
                  <a:schemeClr val="dk1"/>
                </a:solidFill>
              </a:rPr>
              <a:t>Directly produces schema-consistent data ready for downstream use</a:t>
            </a:r>
            <a:endParaRPr sz="1000">
              <a:solidFill>
                <a:schemeClr val="dk1"/>
              </a:solidFill>
            </a:endParaRPr>
          </a:p>
          <a:p>
            <a:pPr indent="0" lvl="0" marL="0" rtl="0" algn="l">
              <a:spcBef>
                <a:spcPts val="1200"/>
              </a:spcBef>
              <a:spcAft>
                <a:spcPts val="0"/>
              </a:spcAft>
              <a:buNone/>
            </a:pPr>
            <a:r>
              <a:t/>
            </a:r>
            <a:endParaRPr sz="1000">
              <a:solidFill>
                <a:srgbClr val="1F1F1F"/>
              </a:solidFill>
            </a:endParaRPr>
          </a:p>
        </p:txBody>
      </p:sp>
      <p:cxnSp>
        <p:nvCxnSpPr>
          <p:cNvPr id="118" name="Google Shape;118;p17"/>
          <p:cNvCxnSpPr/>
          <p:nvPr/>
        </p:nvCxnSpPr>
        <p:spPr>
          <a:xfrm>
            <a:off x="5419275" y="1867613"/>
            <a:ext cx="7800" cy="2113800"/>
          </a:xfrm>
          <a:prstGeom prst="straightConnector1">
            <a:avLst/>
          </a:prstGeom>
          <a:noFill/>
          <a:ln cap="flat" cmpd="sng" w="9525">
            <a:solidFill>
              <a:schemeClr val="dk2"/>
            </a:solidFill>
            <a:prstDash val="dot"/>
            <a:round/>
            <a:headEnd len="med" w="med" type="none"/>
            <a:tailEnd len="med" w="med" type="none"/>
          </a:ln>
        </p:spPr>
      </p:cxnSp>
      <p:pic>
        <p:nvPicPr>
          <p:cNvPr id="119" name="Google Shape;119;p17"/>
          <p:cNvPicPr preferRelativeResize="0"/>
          <p:nvPr/>
        </p:nvPicPr>
        <p:blipFill>
          <a:blip r:embed="rId7">
            <a:alphaModFix/>
          </a:blip>
          <a:stretch>
            <a:fillRect/>
          </a:stretch>
        </p:blipFill>
        <p:spPr>
          <a:xfrm>
            <a:off x="511750" y="3382900"/>
            <a:ext cx="238875" cy="238875"/>
          </a:xfrm>
          <a:prstGeom prst="rect">
            <a:avLst/>
          </a:prstGeom>
          <a:noFill/>
          <a:ln>
            <a:noFill/>
          </a:ln>
        </p:spPr>
      </p:pic>
      <p:pic>
        <p:nvPicPr>
          <p:cNvPr id="120" name="Google Shape;120;p17"/>
          <p:cNvPicPr preferRelativeResize="0"/>
          <p:nvPr/>
        </p:nvPicPr>
        <p:blipFill>
          <a:blip r:embed="rId7">
            <a:alphaModFix/>
          </a:blip>
          <a:stretch>
            <a:fillRect/>
          </a:stretch>
        </p:blipFill>
        <p:spPr>
          <a:xfrm>
            <a:off x="511750" y="3682162"/>
            <a:ext cx="238875" cy="238875"/>
          </a:xfrm>
          <a:prstGeom prst="rect">
            <a:avLst/>
          </a:prstGeom>
          <a:noFill/>
          <a:ln>
            <a:noFill/>
          </a:ln>
        </p:spPr>
      </p:pic>
      <p:pic>
        <p:nvPicPr>
          <p:cNvPr id="121" name="Google Shape;121;p17"/>
          <p:cNvPicPr preferRelativeResize="0"/>
          <p:nvPr/>
        </p:nvPicPr>
        <p:blipFill>
          <a:blip r:embed="rId7">
            <a:alphaModFix/>
          </a:blip>
          <a:stretch>
            <a:fillRect/>
          </a:stretch>
        </p:blipFill>
        <p:spPr>
          <a:xfrm>
            <a:off x="511750" y="3981425"/>
            <a:ext cx="238875" cy="238875"/>
          </a:xfrm>
          <a:prstGeom prst="rect">
            <a:avLst/>
          </a:prstGeom>
          <a:noFill/>
          <a:ln>
            <a:noFill/>
          </a:ln>
        </p:spPr>
      </p:pic>
      <p:pic>
        <p:nvPicPr>
          <p:cNvPr id="122" name="Google Shape;122;p17"/>
          <p:cNvPicPr preferRelativeResize="0"/>
          <p:nvPr/>
        </p:nvPicPr>
        <p:blipFill>
          <a:blip r:embed="rId8">
            <a:alphaModFix/>
          </a:blip>
          <a:stretch>
            <a:fillRect/>
          </a:stretch>
        </p:blipFill>
        <p:spPr>
          <a:xfrm>
            <a:off x="3836900" y="2676600"/>
            <a:ext cx="495875" cy="495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296450" y="246900"/>
            <a:ext cx="582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solidFill>
                  <a:srgbClr val="1D2E4E"/>
                </a:solidFill>
              </a:rPr>
              <a:t>Research Question 2</a:t>
            </a:r>
            <a:endParaRPr b="1">
              <a:solidFill>
                <a:srgbClr val="1D2E4E"/>
              </a:solidFill>
            </a:endParaRPr>
          </a:p>
          <a:p>
            <a:pPr indent="0" lvl="0" marL="0" rtl="0" algn="l">
              <a:spcBef>
                <a:spcPts val="0"/>
              </a:spcBef>
              <a:spcAft>
                <a:spcPts val="0"/>
              </a:spcAft>
              <a:buNone/>
            </a:pPr>
            <a:r>
              <a:t/>
            </a:r>
            <a:endParaRPr b="1">
              <a:solidFill>
                <a:srgbClr val="1D2E4E"/>
              </a:solidFill>
            </a:endParaRPr>
          </a:p>
        </p:txBody>
      </p:sp>
      <p:pic>
        <p:nvPicPr>
          <p:cNvPr id="128" name="Google Shape;128;p18" title="robot.png"/>
          <p:cNvPicPr preferRelativeResize="0"/>
          <p:nvPr/>
        </p:nvPicPr>
        <p:blipFill>
          <a:blip r:embed="rId3">
            <a:alphaModFix/>
          </a:blip>
          <a:stretch>
            <a:fillRect/>
          </a:stretch>
        </p:blipFill>
        <p:spPr>
          <a:xfrm>
            <a:off x="1273963" y="2396325"/>
            <a:ext cx="536525" cy="536525"/>
          </a:xfrm>
          <a:prstGeom prst="rect">
            <a:avLst/>
          </a:prstGeom>
          <a:noFill/>
          <a:ln>
            <a:noFill/>
          </a:ln>
        </p:spPr>
      </p:pic>
      <p:pic>
        <p:nvPicPr>
          <p:cNvPr id="129" name="Google Shape;129;p18" title="robot.png"/>
          <p:cNvPicPr preferRelativeResize="0"/>
          <p:nvPr/>
        </p:nvPicPr>
        <p:blipFill>
          <a:blip r:embed="rId3">
            <a:alphaModFix/>
          </a:blip>
          <a:stretch>
            <a:fillRect/>
          </a:stretch>
        </p:blipFill>
        <p:spPr>
          <a:xfrm>
            <a:off x="3350175" y="2396325"/>
            <a:ext cx="536525" cy="536525"/>
          </a:xfrm>
          <a:prstGeom prst="rect">
            <a:avLst/>
          </a:prstGeom>
          <a:noFill/>
          <a:ln>
            <a:noFill/>
          </a:ln>
        </p:spPr>
      </p:pic>
      <p:sp>
        <p:nvSpPr>
          <p:cNvPr id="130" name="Google Shape;130;p18"/>
          <p:cNvSpPr txBox="1"/>
          <p:nvPr/>
        </p:nvSpPr>
        <p:spPr>
          <a:xfrm>
            <a:off x="332525" y="883538"/>
            <a:ext cx="8124600" cy="621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990000"/>
                </a:solidFill>
              </a:rPr>
              <a:t>Question:</a:t>
            </a:r>
            <a:endParaRPr b="1" i="1">
              <a:solidFill>
                <a:srgbClr val="990000"/>
              </a:solidFill>
            </a:endParaRPr>
          </a:p>
          <a:p>
            <a:pPr indent="0" lvl="0" marL="0" rtl="0" algn="l">
              <a:lnSpc>
                <a:spcPct val="115000"/>
              </a:lnSpc>
              <a:spcBef>
                <a:spcPts val="780"/>
              </a:spcBef>
              <a:spcAft>
                <a:spcPts val="780"/>
              </a:spcAft>
              <a:buNone/>
            </a:pPr>
            <a:r>
              <a:rPr lang="en-GB" sz="1000">
                <a:solidFill>
                  <a:srgbClr val="1F1F1F"/>
                </a:solidFill>
              </a:rPr>
              <a:t>Can we</a:t>
            </a:r>
            <a:r>
              <a:rPr lang="en-GB" sz="1000">
                <a:solidFill>
                  <a:srgbClr val="CC0000"/>
                </a:solidFill>
              </a:rPr>
              <a:t> </a:t>
            </a:r>
            <a:r>
              <a:rPr b="1" lang="en-GB" sz="1000">
                <a:solidFill>
                  <a:srgbClr val="CC0000"/>
                </a:solidFill>
              </a:rPr>
              <a:t>infer latent reasoning traits</a:t>
            </a:r>
            <a:r>
              <a:rPr b="1" lang="en-GB" sz="1000">
                <a:solidFill>
                  <a:srgbClr val="990000"/>
                </a:solidFill>
              </a:rPr>
              <a:t> </a:t>
            </a:r>
            <a:r>
              <a:rPr lang="en-GB" sz="1000">
                <a:solidFill>
                  <a:srgbClr val="1F1F1F"/>
                </a:solidFill>
              </a:rPr>
              <a:t>from heterogeneous, noisy raw data in order to build consistent AI personas?</a:t>
            </a:r>
            <a:endParaRPr sz="1000">
              <a:solidFill>
                <a:srgbClr val="1F1F1F"/>
              </a:solidFill>
            </a:endParaRPr>
          </a:p>
        </p:txBody>
      </p:sp>
      <p:sp>
        <p:nvSpPr>
          <p:cNvPr id="131" name="Google Shape;131;p18"/>
          <p:cNvSpPr txBox="1"/>
          <p:nvPr/>
        </p:nvSpPr>
        <p:spPr>
          <a:xfrm>
            <a:off x="5540825" y="1778750"/>
            <a:ext cx="3191100" cy="2499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sz="1200">
                <a:solidFill>
                  <a:srgbClr val="666666"/>
                </a:solidFill>
              </a:rPr>
              <a:t>Alternative Solutions:</a:t>
            </a:r>
            <a:endParaRPr b="1" i="1" sz="1200">
              <a:solidFill>
                <a:srgbClr val="666666"/>
              </a:solidFill>
            </a:endParaRPr>
          </a:p>
          <a:p>
            <a:pPr indent="0" lvl="0" marL="0" rtl="0" algn="l">
              <a:lnSpc>
                <a:spcPct val="115000"/>
              </a:lnSpc>
              <a:spcBef>
                <a:spcPts val="780"/>
              </a:spcBef>
              <a:spcAft>
                <a:spcPts val="0"/>
              </a:spcAft>
              <a:buNone/>
            </a:pPr>
            <a:r>
              <a:t/>
            </a:r>
            <a:endParaRPr b="1" i="1" sz="1200">
              <a:solidFill>
                <a:srgbClr val="666666"/>
              </a:solidFill>
            </a:endParaRPr>
          </a:p>
          <a:p>
            <a:pPr indent="-285750" lvl="0" marL="457200" marR="381000" rtl="0" algn="l">
              <a:lnSpc>
                <a:spcPct val="115000"/>
              </a:lnSpc>
              <a:spcBef>
                <a:spcPts val="1200"/>
              </a:spcBef>
              <a:spcAft>
                <a:spcPts val="0"/>
              </a:spcAft>
              <a:buClr>
                <a:srgbClr val="666666"/>
              </a:buClr>
              <a:buSzPts val="900"/>
              <a:buChar char="●"/>
            </a:pPr>
            <a:r>
              <a:rPr b="1" lang="en-GB" sz="1000">
                <a:solidFill>
                  <a:srgbClr val="666666"/>
                </a:solidFill>
              </a:rPr>
              <a:t>Human review and inference</a:t>
            </a:r>
            <a:r>
              <a:rPr lang="en-GB" sz="1000">
                <a:solidFill>
                  <a:srgbClr val="666666"/>
                </a:solidFill>
              </a:rPr>
              <a:t>: high accuracy but slow, subjective, and not scalable</a:t>
            </a:r>
            <a:endParaRPr sz="1000">
              <a:solidFill>
                <a:srgbClr val="666666"/>
              </a:solidFill>
            </a:endParaRPr>
          </a:p>
          <a:p>
            <a:pPr indent="0" lvl="0" marL="0" marR="381000" rtl="0" algn="l">
              <a:lnSpc>
                <a:spcPct val="115000"/>
              </a:lnSpc>
              <a:spcBef>
                <a:spcPts val="1200"/>
              </a:spcBef>
              <a:spcAft>
                <a:spcPts val="0"/>
              </a:spcAft>
              <a:buNone/>
            </a:pPr>
            <a:r>
              <a:t/>
            </a:r>
            <a:endParaRPr sz="1000">
              <a:solidFill>
                <a:srgbClr val="666666"/>
              </a:solidFill>
            </a:endParaRPr>
          </a:p>
          <a:p>
            <a:pPr indent="-292100" lvl="0" marL="457200" marR="381000" rtl="0" algn="l">
              <a:lnSpc>
                <a:spcPct val="115000"/>
              </a:lnSpc>
              <a:spcBef>
                <a:spcPts val="1200"/>
              </a:spcBef>
              <a:spcAft>
                <a:spcPts val="0"/>
              </a:spcAft>
              <a:buClr>
                <a:srgbClr val="666666"/>
              </a:buClr>
              <a:buSzPts val="1000"/>
              <a:buChar char="●"/>
            </a:pPr>
            <a:r>
              <a:rPr b="1" lang="en-GB" sz="1000">
                <a:solidFill>
                  <a:srgbClr val="666666"/>
                </a:solidFill>
              </a:rPr>
              <a:t>Single-model end-to-end inference</a:t>
            </a:r>
            <a:r>
              <a:rPr lang="en-GB" sz="1000">
                <a:solidFill>
                  <a:srgbClr val="666666"/>
                </a:solidFill>
              </a:rPr>
              <a:t>：automated, but sensitive to noise and lacking trait consistency</a:t>
            </a:r>
            <a:br>
              <a:rPr lang="en-GB" sz="1000">
                <a:solidFill>
                  <a:srgbClr val="666666"/>
                </a:solidFill>
              </a:rPr>
            </a:br>
            <a:endParaRPr sz="1000">
              <a:solidFill>
                <a:srgbClr val="666666"/>
              </a:solidFill>
            </a:endParaRPr>
          </a:p>
        </p:txBody>
      </p:sp>
      <p:sp>
        <p:nvSpPr>
          <p:cNvPr id="132" name="Google Shape;132;p18"/>
          <p:cNvSpPr txBox="1"/>
          <p:nvPr/>
        </p:nvSpPr>
        <p:spPr>
          <a:xfrm>
            <a:off x="332526" y="1627450"/>
            <a:ext cx="4536900" cy="798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274E13"/>
                </a:solidFill>
              </a:rPr>
              <a:t>Our solution:</a:t>
            </a:r>
            <a:endParaRPr b="1" i="1">
              <a:solidFill>
                <a:srgbClr val="274E13"/>
              </a:solidFill>
            </a:endParaRPr>
          </a:p>
          <a:p>
            <a:pPr indent="0" lvl="0" marL="0" rtl="0" algn="l">
              <a:lnSpc>
                <a:spcPct val="115000"/>
              </a:lnSpc>
              <a:spcBef>
                <a:spcPts val="780"/>
              </a:spcBef>
              <a:spcAft>
                <a:spcPts val="780"/>
              </a:spcAft>
              <a:buNone/>
            </a:pPr>
            <a:r>
              <a:rPr lang="en-GB" sz="1000">
                <a:solidFill>
                  <a:schemeClr val="dk1"/>
                </a:solidFill>
              </a:rPr>
              <a:t>We use a cooperative multi-agent system in which each agent specialises in a specific stage of reasoning and trait inference.</a:t>
            </a:r>
            <a:endParaRPr sz="1000">
              <a:solidFill>
                <a:schemeClr val="dk1"/>
              </a:solidFill>
            </a:endParaRPr>
          </a:p>
        </p:txBody>
      </p:sp>
      <p:sp>
        <p:nvSpPr>
          <p:cNvPr id="133" name="Google Shape;133;p18"/>
          <p:cNvSpPr txBox="1"/>
          <p:nvPr/>
        </p:nvSpPr>
        <p:spPr>
          <a:xfrm>
            <a:off x="446250" y="3986563"/>
            <a:ext cx="4536900" cy="954300"/>
          </a:xfrm>
          <a:prstGeom prst="rect">
            <a:avLst/>
          </a:prstGeom>
          <a:noFill/>
          <a:ln>
            <a:noFill/>
          </a:ln>
        </p:spPr>
        <p:txBody>
          <a:bodyPr anchorCtr="0" anchor="t" bIns="91425" lIns="91425" spcFirstLastPara="1" rIns="91425" wrap="square" tIns="91425">
            <a:spAutoFit/>
          </a:bodyPr>
          <a:lstStyle/>
          <a:p>
            <a:pPr indent="0" lvl="0" marL="457200" rtl="0" algn="l">
              <a:spcBef>
                <a:spcPts val="1200"/>
              </a:spcBef>
              <a:spcAft>
                <a:spcPts val="0"/>
              </a:spcAft>
              <a:buNone/>
            </a:pPr>
            <a:r>
              <a:rPr lang="en-GB" sz="1000">
                <a:solidFill>
                  <a:srgbClr val="1F1F1F"/>
                </a:solidFill>
              </a:rPr>
              <a:t>Scalable and repeatable across datasets</a:t>
            </a:r>
            <a:endParaRPr sz="1000">
              <a:solidFill>
                <a:srgbClr val="1F1F1F"/>
              </a:solidFill>
            </a:endParaRPr>
          </a:p>
          <a:p>
            <a:pPr indent="0" lvl="0" marL="457200" rtl="0" algn="l">
              <a:spcBef>
                <a:spcPts val="1200"/>
              </a:spcBef>
              <a:spcAft>
                <a:spcPts val="0"/>
              </a:spcAft>
              <a:buNone/>
            </a:pPr>
            <a:r>
              <a:rPr lang="en-GB" sz="1000">
                <a:solidFill>
                  <a:srgbClr val="1F1F1F"/>
                </a:solidFill>
              </a:rPr>
              <a:t>Reduces subjective human bias</a:t>
            </a:r>
            <a:endParaRPr sz="1000">
              <a:solidFill>
                <a:srgbClr val="1F1F1F"/>
              </a:solidFill>
            </a:endParaRPr>
          </a:p>
          <a:p>
            <a:pPr indent="0" lvl="0" marL="457200" rtl="0" algn="l">
              <a:spcBef>
                <a:spcPts val="1200"/>
              </a:spcBef>
              <a:spcAft>
                <a:spcPts val="1200"/>
              </a:spcAft>
              <a:buNone/>
            </a:pPr>
            <a:r>
              <a:rPr lang="en-GB" sz="1000">
                <a:solidFill>
                  <a:srgbClr val="1F1F1F"/>
                </a:solidFill>
              </a:rPr>
              <a:t>Produces consistent persona traits at scale</a:t>
            </a:r>
            <a:endParaRPr sz="1000">
              <a:solidFill>
                <a:srgbClr val="1F1F1F"/>
              </a:solidFill>
            </a:endParaRPr>
          </a:p>
        </p:txBody>
      </p:sp>
      <p:cxnSp>
        <p:nvCxnSpPr>
          <p:cNvPr id="134" name="Google Shape;134;p18"/>
          <p:cNvCxnSpPr/>
          <p:nvPr/>
        </p:nvCxnSpPr>
        <p:spPr>
          <a:xfrm>
            <a:off x="5272688" y="1872763"/>
            <a:ext cx="7800" cy="2113800"/>
          </a:xfrm>
          <a:prstGeom prst="straightConnector1">
            <a:avLst/>
          </a:prstGeom>
          <a:noFill/>
          <a:ln cap="flat" cmpd="sng" w="9525">
            <a:solidFill>
              <a:schemeClr val="dk2"/>
            </a:solidFill>
            <a:prstDash val="dot"/>
            <a:round/>
            <a:headEnd len="med" w="med" type="none"/>
            <a:tailEnd len="med" w="med" type="none"/>
          </a:ln>
        </p:spPr>
      </p:cxnSp>
      <p:cxnSp>
        <p:nvCxnSpPr>
          <p:cNvPr id="135" name="Google Shape;135;p18"/>
          <p:cNvCxnSpPr>
            <a:stCxn id="128" idx="3"/>
            <a:endCxn id="129" idx="1"/>
          </p:cNvCxnSpPr>
          <p:nvPr/>
        </p:nvCxnSpPr>
        <p:spPr>
          <a:xfrm>
            <a:off x="1810487" y="2664587"/>
            <a:ext cx="1539600" cy="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18"/>
          <p:cNvSpPr txBox="1"/>
          <p:nvPr/>
        </p:nvSpPr>
        <p:spPr>
          <a:xfrm>
            <a:off x="915975" y="2970775"/>
            <a:ext cx="12525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rgbClr val="1F1F1F"/>
                </a:solidFill>
              </a:rPr>
              <a:t>Agent 1</a:t>
            </a:r>
            <a:endParaRPr sz="900">
              <a:solidFill>
                <a:srgbClr val="1F1F1F"/>
              </a:solidFill>
            </a:endParaRPr>
          </a:p>
          <a:p>
            <a:pPr indent="0" lvl="0" marL="0" rtl="0" algn="l">
              <a:spcBef>
                <a:spcPts val="0"/>
              </a:spcBef>
              <a:spcAft>
                <a:spcPts val="0"/>
              </a:spcAft>
              <a:buNone/>
            </a:pPr>
            <a:r>
              <a:t/>
            </a:r>
            <a:endParaRPr sz="900">
              <a:solidFill>
                <a:srgbClr val="1F1F1F"/>
              </a:solidFill>
            </a:endParaRPr>
          </a:p>
          <a:p>
            <a:pPr indent="0" lvl="0" marL="0" rtl="0" algn="ctr">
              <a:spcBef>
                <a:spcPts val="0"/>
              </a:spcBef>
              <a:spcAft>
                <a:spcPts val="0"/>
              </a:spcAft>
              <a:buNone/>
            </a:pPr>
            <a:r>
              <a:rPr lang="en-GB" sz="900">
                <a:solidFill>
                  <a:srgbClr val="1F1F1F"/>
                </a:solidFill>
              </a:rPr>
              <a:t>Extract from raw data to get persona information</a:t>
            </a:r>
            <a:endParaRPr sz="900">
              <a:solidFill>
                <a:srgbClr val="1F1F1F"/>
              </a:solidFill>
            </a:endParaRPr>
          </a:p>
        </p:txBody>
      </p:sp>
      <p:sp>
        <p:nvSpPr>
          <p:cNvPr id="137" name="Google Shape;137;p18"/>
          <p:cNvSpPr txBox="1"/>
          <p:nvPr/>
        </p:nvSpPr>
        <p:spPr>
          <a:xfrm>
            <a:off x="2686325" y="2970775"/>
            <a:ext cx="1864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rgbClr val="1F1F1F"/>
                </a:solidFill>
              </a:rPr>
              <a:t>Agent 2</a:t>
            </a:r>
            <a:endParaRPr sz="900">
              <a:solidFill>
                <a:srgbClr val="1F1F1F"/>
              </a:solidFill>
            </a:endParaRPr>
          </a:p>
          <a:p>
            <a:pPr indent="0" lvl="0" marL="0" rtl="0" algn="ctr">
              <a:spcBef>
                <a:spcPts val="0"/>
              </a:spcBef>
              <a:spcAft>
                <a:spcPts val="0"/>
              </a:spcAft>
              <a:buNone/>
            </a:pPr>
            <a:r>
              <a:t/>
            </a:r>
            <a:endParaRPr sz="900">
              <a:solidFill>
                <a:srgbClr val="1F1F1F"/>
              </a:solidFill>
            </a:endParaRPr>
          </a:p>
          <a:p>
            <a:pPr indent="0" lvl="0" marL="0" rtl="0" algn="ctr">
              <a:spcBef>
                <a:spcPts val="0"/>
              </a:spcBef>
              <a:spcAft>
                <a:spcPts val="0"/>
              </a:spcAft>
              <a:buNone/>
            </a:pPr>
            <a:r>
              <a:rPr lang="en-GB" sz="900">
                <a:solidFill>
                  <a:srgbClr val="1F1F1F"/>
                </a:solidFill>
                <a:highlight>
                  <a:schemeClr val="lt1"/>
                </a:highlight>
              </a:rPr>
              <a:t>Infer latent persona reasoning traits by identifying patterns in language use, metrics, and expressed priorities</a:t>
            </a:r>
            <a:endParaRPr sz="900">
              <a:solidFill>
                <a:srgbClr val="1F1F1F"/>
              </a:solidFill>
              <a:highlight>
                <a:schemeClr val="lt1"/>
              </a:highlight>
            </a:endParaRPr>
          </a:p>
        </p:txBody>
      </p:sp>
      <p:pic>
        <p:nvPicPr>
          <p:cNvPr id="138" name="Google Shape;138;p18"/>
          <p:cNvPicPr preferRelativeResize="0"/>
          <p:nvPr/>
        </p:nvPicPr>
        <p:blipFill>
          <a:blip r:embed="rId4">
            <a:alphaModFix/>
          </a:blip>
          <a:stretch>
            <a:fillRect/>
          </a:stretch>
        </p:blipFill>
        <p:spPr>
          <a:xfrm>
            <a:off x="639925" y="4045137"/>
            <a:ext cx="238875" cy="238875"/>
          </a:xfrm>
          <a:prstGeom prst="rect">
            <a:avLst/>
          </a:prstGeom>
          <a:noFill/>
          <a:ln>
            <a:noFill/>
          </a:ln>
        </p:spPr>
      </p:pic>
      <p:pic>
        <p:nvPicPr>
          <p:cNvPr id="139" name="Google Shape;139;p18"/>
          <p:cNvPicPr preferRelativeResize="0"/>
          <p:nvPr/>
        </p:nvPicPr>
        <p:blipFill>
          <a:blip r:embed="rId4">
            <a:alphaModFix/>
          </a:blip>
          <a:stretch>
            <a:fillRect/>
          </a:stretch>
        </p:blipFill>
        <p:spPr>
          <a:xfrm>
            <a:off x="639925" y="4344300"/>
            <a:ext cx="238875" cy="238875"/>
          </a:xfrm>
          <a:prstGeom prst="rect">
            <a:avLst/>
          </a:prstGeom>
          <a:noFill/>
          <a:ln>
            <a:noFill/>
          </a:ln>
        </p:spPr>
      </p:pic>
      <p:pic>
        <p:nvPicPr>
          <p:cNvPr id="140" name="Google Shape;140;p18"/>
          <p:cNvPicPr preferRelativeResize="0"/>
          <p:nvPr/>
        </p:nvPicPr>
        <p:blipFill>
          <a:blip r:embed="rId4">
            <a:alphaModFix/>
          </a:blip>
          <a:stretch>
            <a:fillRect/>
          </a:stretch>
        </p:blipFill>
        <p:spPr>
          <a:xfrm>
            <a:off x="639925" y="4643487"/>
            <a:ext cx="238875" cy="238875"/>
          </a:xfrm>
          <a:prstGeom prst="rect">
            <a:avLst/>
          </a:prstGeom>
          <a:noFill/>
          <a:ln>
            <a:noFill/>
          </a:ln>
        </p:spPr>
      </p:pic>
      <p:pic>
        <p:nvPicPr>
          <p:cNvPr id="141" name="Google Shape;141;p18"/>
          <p:cNvPicPr preferRelativeResize="0"/>
          <p:nvPr/>
        </p:nvPicPr>
        <p:blipFill>
          <a:blip r:embed="rId5">
            <a:alphaModFix/>
          </a:blip>
          <a:stretch>
            <a:fillRect/>
          </a:stretch>
        </p:blipFill>
        <p:spPr>
          <a:xfrm>
            <a:off x="7533400" y="86602"/>
            <a:ext cx="1456650" cy="641150"/>
          </a:xfrm>
          <a:prstGeom prst="rect">
            <a:avLst/>
          </a:prstGeom>
          <a:noFill/>
          <a:ln>
            <a:noFill/>
          </a:ln>
        </p:spPr>
      </p:pic>
      <p:sp>
        <p:nvSpPr>
          <p:cNvPr id="142" name="Google Shape;142;p18"/>
          <p:cNvSpPr/>
          <p:nvPr/>
        </p:nvSpPr>
        <p:spPr>
          <a:xfrm>
            <a:off x="0" y="4979200"/>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296450" y="246900"/>
            <a:ext cx="582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solidFill>
                  <a:srgbClr val="1D2E4E"/>
                </a:solidFill>
              </a:rPr>
              <a:t>Research Question 3</a:t>
            </a:r>
            <a:endParaRPr b="1">
              <a:solidFill>
                <a:srgbClr val="1D2E4E"/>
              </a:solidFill>
            </a:endParaRPr>
          </a:p>
          <a:p>
            <a:pPr indent="0" lvl="0" marL="0" rtl="0" algn="l">
              <a:spcBef>
                <a:spcPts val="0"/>
              </a:spcBef>
              <a:spcAft>
                <a:spcPts val="0"/>
              </a:spcAft>
              <a:buNone/>
            </a:pPr>
            <a:r>
              <a:t/>
            </a:r>
            <a:endParaRPr b="1">
              <a:solidFill>
                <a:srgbClr val="1D2E4E"/>
              </a:solidFill>
            </a:endParaRPr>
          </a:p>
        </p:txBody>
      </p:sp>
      <p:sp>
        <p:nvSpPr>
          <p:cNvPr id="148" name="Google Shape;148;p19"/>
          <p:cNvSpPr/>
          <p:nvPr/>
        </p:nvSpPr>
        <p:spPr>
          <a:xfrm>
            <a:off x="0" y="477607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9" name="Google Shape;149;p19"/>
          <p:cNvPicPr preferRelativeResize="0"/>
          <p:nvPr/>
        </p:nvPicPr>
        <p:blipFill>
          <a:blip r:embed="rId3">
            <a:alphaModFix/>
          </a:blip>
          <a:stretch>
            <a:fillRect/>
          </a:stretch>
        </p:blipFill>
        <p:spPr>
          <a:xfrm>
            <a:off x="7533400" y="86602"/>
            <a:ext cx="1456650" cy="641150"/>
          </a:xfrm>
          <a:prstGeom prst="rect">
            <a:avLst/>
          </a:prstGeom>
          <a:noFill/>
          <a:ln>
            <a:noFill/>
          </a:ln>
        </p:spPr>
      </p:pic>
      <p:sp>
        <p:nvSpPr>
          <p:cNvPr id="150" name="Google Shape;150;p19"/>
          <p:cNvSpPr txBox="1"/>
          <p:nvPr/>
        </p:nvSpPr>
        <p:spPr>
          <a:xfrm>
            <a:off x="379425" y="942525"/>
            <a:ext cx="4971300" cy="8991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990000"/>
                </a:solidFill>
              </a:rPr>
              <a:t>Question:</a:t>
            </a:r>
            <a:endParaRPr b="1" i="1">
              <a:solidFill>
                <a:srgbClr val="990000"/>
              </a:solidFill>
            </a:endParaRPr>
          </a:p>
          <a:p>
            <a:pPr indent="0" lvl="0" marL="0" rtl="0" algn="l">
              <a:lnSpc>
                <a:spcPct val="115000"/>
              </a:lnSpc>
              <a:spcBef>
                <a:spcPts val="780"/>
              </a:spcBef>
              <a:spcAft>
                <a:spcPts val="0"/>
              </a:spcAft>
              <a:buNone/>
            </a:pPr>
            <a:r>
              <a:rPr lang="en-GB" sz="1000">
                <a:solidFill>
                  <a:srgbClr val="1F1F1F"/>
                </a:solidFill>
              </a:rPr>
              <a:t>How can we reduce </a:t>
            </a:r>
            <a:r>
              <a:rPr b="1" lang="en-GB" sz="1000">
                <a:solidFill>
                  <a:srgbClr val="CC0000"/>
                </a:solidFill>
              </a:rPr>
              <a:t>hallucinations</a:t>
            </a:r>
            <a:r>
              <a:rPr lang="en-GB" sz="1000">
                <a:solidFill>
                  <a:srgbClr val="1F1F1F"/>
                </a:solidFill>
              </a:rPr>
              <a:t> in language model outputs?</a:t>
            </a:r>
            <a:endParaRPr sz="1000">
              <a:solidFill>
                <a:srgbClr val="1F1F1F"/>
              </a:solidFill>
            </a:endParaRPr>
          </a:p>
          <a:p>
            <a:pPr indent="0" lvl="0" marL="0" rtl="0" algn="l">
              <a:lnSpc>
                <a:spcPct val="115000"/>
              </a:lnSpc>
              <a:spcBef>
                <a:spcPts val="780"/>
              </a:spcBef>
              <a:spcAft>
                <a:spcPts val="780"/>
              </a:spcAft>
              <a:buNone/>
            </a:pPr>
            <a:r>
              <a:t/>
            </a:r>
            <a:endParaRPr sz="1000">
              <a:solidFill>
                <a:srgbClr val="1F1F1F"/>
              </a:solidFill>
            </a:endParaRPr>
          </a:p>
        </p:txBody>
      </p:sp>
      <p:sp>
        <p:nvSpPr>
          <p:cNvPr id="151" name="Google Shape;151;p19"/>
          <p:cNvSpPr txBox="1"/>
          <p:nvPr/>
        </p:nvSpPr>
        <p:spPr>
          <a:xfrm>
            <a:off x="379426" y="1693738"/>
            <a:ext cx="4536900" cy="16302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a:solidFill>
                  <a:srgbClr val="274E13"/>
                </a:solidFill>
              </a:rPr>
              <a:t>Our solution:</a:t>
            </a:r>
            <a:endParaRPr b="1" i="1">
              <a:solidFill>
                <a:srgbClr val="274E13"/>
              </a:solidFill>
            </a:endParaRPr>
          </a:p>
          <a:p>
            <a:pPr indent="0" lvl="0" marL="0" rtl="0" algn="l">
              <a:lnSpc>
                <a:spcPct val="115000"/>
              </a:lnSpc>
              <a:spcBef>
                <a:spcPts val="780"/>
              </a:spcBef>
              <a:spcAft>
                <a:spcPts val="0"/>
              </a:spcAft>
              <a:buClr>
                <a:schemeClr val="dk1"/>
              </a:buClr>
              <a:buSzPts val="1100"/>
              <a:buFont typeface="Arial"/>
              <a:buNone/>
            </a:pPr>
            <a:r>
              <a:rPr lang="en-GB" sz="1000">
                <a:solidFill>
                  <a:schemeClr val="dk1"/>
                </a:solidFill>
              </a:rPr>
              <a:t>We integrate a RAG system that retrieves relevant evidence before generation and </a:t>
            </a:r>
            <a:r>
              <a:rPr lang="en-GB" sz="1000">
                <a:solidFill>
                  <a:schemeClr val="dk1"/>
                </a:solidFill>
              </a:rPr>
              <a:t>constraints</a:t>
            </a:r>
            <a:r>
              <a:rPr lang="en-GB" sz="1000">
                <a:solidFill>
                  <a:schemeClr val="dk1"/>
                </a:solidFill>
              </a:rPr>
              <a:t> model outputs to the retrieved context.</a:t>
            </a:r>
            <a:endParaRPr sz="1000">
              <a:solidFill>
                <a:schemeClr val="dk1"/>
              </a:solidFill>
            </a:endParaRPr>
          </a:p>
          <a:p>
            <a:pPr indent="0" lvl="0" marL="0" rtl="0" algn="l">
              <a:lnSpc>
                <a:spcPct val="115000"/>
              </a:lnSpc>
              <a:spcBef>
                <a:spcPts val="78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780"/>
              </a:spcBef>
              <a:spcAft>
                <a:spcPts val="0"/>
              </a:spcAft>
              <a:buNone/>
            </a:pPr>
            <a:r>
              <a:t/>
            </a:r>
            <a:endParaRPr sz="1000">
              <a:solidFill>
                <a:schemeClr val="dk1"/>
              </a:solidFill>
            </a:endParaRPr>
          </a:p>
          <a:p>
            <a:pPr indent="0" lvl="0" marL="0" rtl="0" algn="l">
              <a:lnSpc>
                <a:spcPct val="115000"/>
              </a:lnSpc>
              <a:spcBef>
                <a:spcPts val="780"/>
              </a:spcBef>
              <a:spcAft>
                <a:spcPts val="780"/>
              </a:spcAft>
              <a:buNone/>
            </a:pPr>
            <a:r>
              <a:t/>
            </a:r>
            <a:endParaRPr sz="1000">
              <a:solidFill>
                <a:schemeClr val="dk1"/>
              </a:solidFill>
            </a:endParaRPr>
          </a:p>
        </p:txBody>
      </p:sp>
      <p:sp>
        <p:nvSpPr>
          <p:cNvPr id="152" name="Google Shape;152;p19"/>
          <p:cNvSpPr txBox="1"/>
          <p:nvPr/>
        </p:nvSpPr>
        <p:spPr>
          <a:xfrm>
            <a:off x="5413375" y="1908425"/>
            <a:ext cx="3378300" cy="2322900"/>
          </a:xfrm>
          <a:prstGeom prst="rect">
            <a:avLst/>
          </a:prstGeom>
          <a:noFill/>
          <a:ln>
            <a:noFill/>
          </a:ln>
        </p:spPr>
        <p:txBody>
          <a:bodyPr anchorCtr="0" anchor="t" bIns="59450" lIns="59450" spcFirstLastPara="1" rIns="59450" wrap="square" tIns="59450">
            <a:spAutoFit/>
          </a:bodyPr>
          <a:lstStyle/>
          <a:p>
            <a:pPr indent="0" lvl="0" marL="0" rtl="0" algn="l">
              <a:lnSpc>
                <a:spcPct val="115000"/>
              </a:lnSpc>
              <a:spcBef>
                <a:spcPts val="780"/>
              </a:spcBef>
              <a:spcAft>
                <a:spcPts val="0"/>
              </a:spcAft>
              <a:buNone/>
            </a:pPr>
            <a:r>
              <a:rPr b="1" i="1" lang="en-GB" sz="1200">
                <a:solidFill>
                  <a:srgbClr val="666666"/>
                </a:solidFill>
              </a:rPr>
              <a:t>Alternative Solutions:</a:t>
            </a:r>
            <a:endParaRPr b="1" i="1" sz="1200">
              <a:solidFill>
                <a:srgbClr val="666666"/>
              </a:solidFill>
            </a:endParaRPr>
          </a:p>
          <a:p>
            <a:pPr indent="0" lvl="0" marL="0" rtl="0" algn="l">
              <a:lnSpc>
                <a:spcPct val="115000"/>
              </a:lnSpc>
              <a:spcBef>
                <a:spcPts val="780"/>
              </a:spcBef>
              <a:spcAft>
                <a:spcPts val="0"/>
              </a:spcAft>
              <a:buNone/>
            </a:pPr>
            <a:r>
              <a:t/>
            </a:r>
            <a:endParaRPr b="1" i="1" sz="1200">
              <a:solidFill>
                <a:srgbClr val="666666"/>
              </a:solidFill>
            </a:endParaRPr>
          </a:p>
          <a:p>
            <a:pPr indent="-285750" lvl="0" marL="457200" marR="381000" rtl="0" algn="l">
              <a:lnSpc>
                <a:spcPct val="115000"/>
              </a:lnSpc>
              <a:spcBef>
                <a:spcPts val="1200"/>
              </a:spcBef>
              <a:spcAft>
                <a:spcPts val="0"/>
              </a:spcAft>
              <a:buClr>
                <a:srgbClr val="666666"/>
              </a:buClr>
              <a:buSzPts val="900"/>
              <a:buChar char="●"/>
            </a:pPr>
            <a:r>
              <a:rPr b="1" lang="en-GB" sz="1000">
                <a:solidFill>
                  <a:srgbClr val="666666"/>
                </a:solidFill>
              </a:rPr>
              <a:t>Prompt-based</a:t>
            </a:r>
            <a:r>
              <a:rPr lang="en-GB" sz="1000">
                <a:solidFill>
                  <a:srgbClr val="666666"/>
                </a:solidFill>
              </a:rPr>
              <a:t>: lightweight, but unreliable and sensitive to prompt design</a:t>
            </a:r>
            <a:endParaRPr sz="1000">
              <a:solidFill>
                <a:srgbClr val="666666"/>
              </a:solidFill>
            </a:endParaRPr>
          </a:p>
          <a:p>
            <a:pPr indent="0" lvl="0" marL="0" marR="381000" rtl="0" algn="l">
              <a:lnSpc>
                <a:spcPct val="115000"/>
              </a:lnSpc>
              <a:spcBef>
                <a:spcPts val="1200"/>
              </a:spcBef>
              <a:spcAft>
                <a:spcPts val="0"/>
              </a:spcAft>
              <a:buNone/>
            </a:pPr>
            <a:r>
              <a:t/>
            </a:r>
            <a:endParaRPr sz="1000">
              <a:solidFill>
                <a:srgbClr val="666666"/>
              </a:solidFill>
            </a:endParaRPr>
          </a:p>
          <a:p>
            <a:pPr indent="-292100" lvl="0" marL="457200" marR="381000" rtl="0" algn="l">
              <a:lnSpc>
                <a:spcPct val="115000"/>
              </a:lnSpc>
              <a:spcBef>
                <a:spcPts val="1200"/>
              </a:spcBef>
              <a:spcAft>
                <a:spcPts val="0"/>
              </a:spcAft>
              <a:buClr>
                <a:srgbClr val="666666"/>
              </a:buClr>
              <a:buSzPts val="1000"/>
              <a:buChar char="●"/>
            </a:pPr>
            <a:r>
              <a:rPr b="1" lang="en-GB" sz="1000">
                <a:solidFill>
                  <a:srgbClr val="666666"/>
                </a:solidFill>
              </a:rPr>
              <a:t>Pure fine-tuning</a:t>
            </a:r>
            <a:r>
              <a:rPr lang="en-GB" sz="1000">
                <a:solidFill>
                  <a:srgbClr val="666666"/>
                </a:solidFill>
              </a:rPr>
              <a:t>: improves fluency, but does not guarantee factual grounding, computationally expensive</a:t>
            </a:r>
            <a:br>
              <a:rPr lang="en-GB" sz="1000">
                <a:solidFill>
                  <a:srgbClr val="666666"/>
                </a:solidFill>
              </a:rPr>
            </a:br>
            <a:endParaRPr sz="1000">
              <a:solidFill>
                <a:srgbClr val="666666"/>
              </a:solidFill>
            </a:endParaRPr>
          </a:p>
        </p:txBody>
      </p:sp>
      <p:cxnSp>
        <p:nvCxnSpPr>
          <p:cNvPr id="153" name="Google Shape;153;p19"/>
          <p:cNvCxnSpPr/>
          <p:nvPr/>
        </p:nvCxnSpPr>
        <p:spPr>
          <a:xfrm>
            <a:off x="5209963" y="2182413"/>
            <a:ext cx="7800" cy="2113800"/>
          </a:xfrm>
          <a:prstGeom prst="straightConnector1">
            <a:avLst/>
          </a:prstGeom>
          <a:noFill/>
          <a:ln cap="flat" cmpd="sng" w="9525">
            <a:solidFill>
              <a:schemeClr val="dk2"/>
            </a:solidFill>
            <a:prstDash val="dot"/>
            <a:round/>
            <a:headEnd len="med" w="med" type="none"/>
            <a:tailEnd len="med" w="med" type="none"/>
          </a:ln>
        </p:spPr>
      </p:cxnSp>
      <p:pic>
        <p:nvPicPr>
          <p:cNvPr id="154" name="Google Shape;154;p19" title="robot.png"/>
          <p:cNvPicPr preferRelativeResize="0"/>
          <p:nvPr/>
        </p:nvPicPr>
        <p:blipFill>
          <a:blip r:embed="rId4">
            <a:alphaModFix/>
          </a:blip>
          <a:stretch>
            <a:fillRect/>
          </a:stretch>
        </p:blipFill>
        <p:spPr>
          <a:xfrm>
            <a:off x="1133038" y="2571750"/>
            <a:ext cx="536525" cy="536525"/>
          </a:xfrm>
          <a:prstGeom prst="rect">
            <a:avLst/>
          </a:prstGeom>
          <a:noFill/>
          <a:ln>
            <a:noFill/>
          </a:ln>
        </p:spPr>
      </p:pic>
      <p:pic>
        <p:nvPicPr>
          <p:cNvPr id="155" name="Google Shape;155;p19" title="relational (2).png"/>
          <p:cNvPicPr preferRelativeResize="0"/>
          <p:nvPr/>
        </p:nvPicPr>
        <p:blipFill>
          <a:blip r:embed="rId5">
            <a:alphaModFix/>
          </a:blip>
          <a:stretch>
            <a:fillRect/>
          </a:stretch>
        </p:blipFill>
        <p:spPr>
          <a:xfrm>
            <a:off x="2989404" y="2618388"/>
            <a:ext cx="443237" cy="443255"/>
          </a:xfrm>
          <a:prstGeom prst="rect">
            <a:avLst/>
          </a:prstGeom>
          <a:noFill/>
          <a:ln>
            <a:noFill/>
          </a:ln>
        </p:spPr>
      </p:pic>
      <p:cxnSp>
        <p:nvCxnSpPr>
          <p:cNvPr id="156" name="Google Shape;156;p19"/>
          <p:cNvCxnSpPr>
            <a:stCxn id="155" idx="1"/>
            <a:endCxn id="154" idx="3"/>
          </p:cNvCxnSpPr>
          <p:nvPr/>
        </p:nvCxnSpPr>
        <p:spPr>
          <a:xfrm rot="10800000">
            <a:off x="1669704" y="2840015"/>
            <a:ext cx="1319700" cy="0"/>
          </a:xfrm>
          <a:prstGeom prst="straightConnector1">
            <a:avLst/>
          </a:prstGeom>
          <a:noFill/>
          <a:ln cap="flat" cmpd="sng" w="9525">
            <a:solidFill>
              <a:schemeClr val="dk2"/>
            </a:solidFill>
            <a:prstDash val="solid"/>
            <a:round/>
            <a:headEnd len="med" w="med" type="none"/>
            <a:tailEnd len="med" w="med" type="stealth"/>
          </a:ln>
        </p:spPr>
      </p:cxnSp>
      <p:sp>
        <p:nvSpPr>
          <p:cNvPr id="157" name="Google Shape;157;p19"/>
          <p:cNvSpPr txBox="1"/>
          <p:nvPr/>
        </p:nvSpPr>
        <p:spPr>
          <a:xfrm>
            <a:off x="767025" y="3241600"/>
            <a:ext cx="4509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1F1F1F"/>
                </a:solidFill>
              </a:rPr>
              <a:t>Improves factual accuracy</a:t>
            </a:r>
            <a:endParaRPr sz="1000">
              <a:solidFill>
                <a:srgbClr val="1F1F1F"/>
              </a:solidFill>
            </a:endParaRPr>
          </a:p>
          <a:p>
            <a:pPr indent="0" lvl="0" marL="0" rtl="0" algn="l">
              <a:spcBef>
                <a:spcPts val="0"/>
              </a:spcBef>
              <a:spcAft>
                <a:spcPts val="0"/>
              </a:spcAft>
              <a:buClr>
                <a:schemeClr val="dk1"/>
              </a:buClr>
              <a:buSzPts val="1100"/>
              <a:buFont typeface="Arial"/>
              <a:buNone/>
            </a:pPr>
            <a:r>
              <a:t/>
            </a:r>
            <a:endParaRPr sz="1000">
              <a:solidFill>
                <a:srgbClr val="1F1F1F"/>
              </a:solidFill>
            </a:endParaRPr>
          </a:p>
          <a:p>
            <a:pPr indent="0" lvl="0" marL="0" rtl="0" algn="l">
              <a:spcBef>
                <a:spcPts val="0"/>
              </a:spcBef>
              <a:spcAft>
                <a:spcPts val="0"/>
              </a:spcAft>
              <a:buNone/>
            </a:pPr>
            <a:r>
              <a:rPr lang="en-GB" sz="1000">
                <a:solidFill>
                  <a:srgbClr val="1F1F1F"/>
                </a:solidFill>
              </a:rPr>
              <a:t>Reduces hallucinations caused by unsupported generation</a:t>
            </a:r>
            <a:endParaRPr sz="1000">
              <a:solidFill>
                <a:srgbClr val="1F1F1F"/>
              </a:solidFill>
            </a:endParaRPr>
          </a:p>
          <a:p>
            <a:pPr indent="0" lvl="0" marL="0" rtl="0" algn="l">
              <a:spcBef>
                <a:spcPts val="0"/>
              </a:spcBef>
              <a:spcAft>
                <a:spcPts val="0"/>
              </a:spcAft>
              <a:buNone/>
            </a:pPr>
            <a:r>
              <a:t/>
            </a:r>
            <a:endParaRPr sz="1000">
              <a:solidFill>
                <a:srgbClr val="1F1F1F"/>
              </a:solidFill>
            </a:endParaRPr>
          </a:p>
          <a:p>
            <a:pPr indent="0" lvl="0" marL="0" rtl="0" algn="l">
              <a:spcBef>
                <a:spcPts val="0"/>
              </a:spcBef>
              <a:spcAft>
                <a:spcPts val="0"/>
              </a:spcAft>
              <a:buNone/>
            </a:pPr>
            <a:r>
              <a:rPr lang="en-GB" sz="1000">
                <a:solidFill>
                  <a:srgbClr val="1F1F1F"/>
                </a:solidFill>
              </a:rPr>
              <a:t>Explainable responses</a:t>
            </a:r>
            <a:endParaRPr sz="1000">
              <a:solidFill>
                <a:srgbClr val="1F1F1F"/>
              </a:solidFill>
            </a:endParaRPr>
          </a:p>
          <a:p>
            <a:pPr indent="0" lvl="0" marL="0" rtl="0" algn="l">
              <a:spcBef>
                <a:spcPts val="0"/>
              </a:spcBef>
              <a:spcAft>
                <a:spcPts val="0"/>
              </a:spcAft>
              <a:buNone/>
            </a:pPr>
            <a:r>
              <a:t/>
            </a:r>
            <a:endParaRPr sz="1000">
              <a:solidFill>
                <a:srgbClr val="1F1F1F"/>
              </a:solidFill>
            </a:endParaRPr>
          </a:p>
          <a:p>
            <a:pPr indent="0" lvl="0" marL="0" rtl="0" algn="l">
              <a:spcBef>
                <a:spcPts val="0"/>
              </a:spcBef>
              <a:spcAft>
                <a:spcPts val="0"/>
              </a:spcAft>
              <a:buNone/>
            </a:pPr>
            <a:r>
              <a:rPr lang="en-GB" sz="1000">
                <a:solidFill>
                  <a:srgbClr val="1F1F1F"/>
                </a:solidFill>
              </a:rPr>
              <a:t>Low computational costs</a:t>
            </a:r>
            <a:endParaRPr sz="1000">
              <a:solidFill>
                <a:srgbClr val="1F1F1F"/>
              </a:solidFill>
            </a:endParaRPr>
          </a:p>
        </p:txBody>
      </p:sp>
      <p:pic>
        <p:nvPicPr>
          <p:cNvPr id="158" name="Google Shape;158;p19"/>
          <p:cNvPicPr preferRelativeResize="0"/>
          <p:nvPr/>
        </p:nvPicPr>
        <p:blipFill>
          <a:blip r:embed="rId6">
            <a:alphaModFix/>
          </a:blip>
          <a:stretch>
            <a:fillRect/>
          </a:stretch>
        </p:blipFill>
        <p:spPr>
          <a:xfrm>
            <a:off x="528150" y="3284262"/>
            <a:ext cx="238875" cy="238875"/>
          </a:xfrm>
          <a:prstGeom prst="rect">
            <a:avLst/>
          </a:prstGeom>
          <a:noFill/>
          <a:ln>
            <a:noFill/>
          </a:ln>
        </p:spPr>
      </p:pic>
      <p:pic>
        <p:nvPicPr>
          <p:cNvPr id="159" name="Google Shape;159;p19"/>
          <p:cNvPicPr preferRelativeResize="0"/>
          <p:nvPr/>
        </p:nvPicPr>
        <p:blipFill>
          <a:blip r:embed="rId6">
            <a:alphaModFix/>
          </a:blip>
          <a:stretch>
            <a:fillRect/>
          </a:stretch>
        </p:blipFill>
        <p:spPr>
          <a:xfrm>
            <a:off x="528150" y="3607425"/>
            <a:ext cx="238875" cy="238875"/>
          </a:xfrm>
          <a:prstGeom prst="rect">
            <a:avLst/>
          </a:prstGeom>
          <a:noFill/>
          <a:ln>
            <a:noFill/>
          </a:ln>
        </p:spPr>
      </p:pic>
      <p:pic>
        <p:nvPicPr>
          <p:cNvPr id="160" name="Google Shape;160;p19"/>
          <p:cNvPicPr preferRelativeResize="0"/>
          <p:nvPr/>
        </p:nvPicPr>
        <p:blipFill>
          <a:blip r:embed="rId6">
            <a:alphaModFix/>
          </a:blip>
          <a:stretch>
            <a:fillRect/>
          </a:stretch>
        </p:blipFill>
        <p:spPr>
          <a:xfrm>
            <a:off x="528150" y="3930587"/>
            <a:ext cx="238875" cy="238875"/>
          </a:xfrm>
          <a:prstGeom prst="rect">
            <a:avLst/>
          </a:prstGeom>
          <a:noFill/>
          <a:ln>
            <a:noFill/>
          </a:ln>
        </p:spPr>
      </p:pic>
      <p:pic>
        <p:nvPicPr>
          <p:cNvPr id="161" name="Google Shape;161;p19"/>
          <p:cNvPicPr preferRelativeResize="0"/>
          <p:nvPr/>
        </p:nvPicPr>
        <p:blipFill>
          <a:blip r:embed="rId6">
            <a:alphaModFix/>
          </a:blip>
          <a:stretch>
            <a:fillRect/>
          </a:stretch>
        </p:blipFill>
        <p:spPr>
          <a:xfrm>
            <a:off x="528150" y="4232962"/>
            <a:ext cx="238875" cy="238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296450" y="217600"/>
            <a:ext cx="164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D2E4E"/>
                </a:solidFill>
              </a:rPr>
              <a:t>Dataset</a:t>
            </a:r>
            <a:endParaRPr b="1">
              <a:solidFill>
                <a:srgbClr val="1D2E4E"/>
              </a:solidFill>
            </a:endParaRPr>
          </a:p>
        </p:txBody>
      </p:sp>
      <p:sp>
        <p:nvSpPr>
          <p:cNvPr id="167" name="Google Shape;167;p20"/>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8" name="Google Shape;168;p20"/>
          <p:cNvPicPr preferRelativeResize="0"/>
          <p:nvPr/>
        </p:nvPicPr>
        <p:blipFill>
          <a:blip r:embed="rId3">
            <a:alphaModFix/>
          </a:blip>
          <a:stretch>
            <a:fillRect/>
          </a:stretch>
        </p:blipFill>
        <p:spPr>
          <a:xfrm>
            <a:off x="7533400" y="86602"/>
            <a:ext cx="1456650" cy="641150"/>
          </a:xfrm>
          <a:prstGeom prst="rect">
            <a:avLst/>
          </a:prstGeom>
          <a:noFill/>
          <a:ln>
            <a:noFill/>
          </a:ln>
        </p:spPr>
      </p:pic>
      <p:pic>
        <p:nvPicPr>
          <p:cNvPr id="169" name="Google Shape;169;p20" title="analytics.png"/>
          <p:cNvPicPr preferRelativeResize="0"/>
          <p:nvPr/>
        </p:nvPicPr>
        <p:blipFill>
          <a:blip r:embed="rId4">
            <a:alphaModFix/>
          </a:blip>
          <a:stretch>
            <a:fillRect/>
          </a:stretch>
        </p:blipFill>
        <p:spPr>
          <a:xfrm>
            <a:off x="6651100" y="1352750"/>
            <a:ext cx="641149" cy="641149"/>
          </a:xfrm>
          <a:prstGeom prst="rect">
            <a:avLst/>
          </a:prstGeom>
          <a:noFill/>
          <a:ln>
            <a:noFill/>
          </a:ln>
        </p:spPr>
      </p:pic>
      <p:pic>
        <p:nvPicPr>
          <p:cNvPr id="170" name="Google Shape;170;p20" title="ancestors.png"/>
          <p:cNvPicPr preferRelativeResize="0"/>
          <p:nvPr/>
        </p:nvPicPr>
        <p:blipFill>
          <a:blip r:embed="rId5">
            <a:alphaModFix/>
          </a:blip>
          <a:stretch>
            <a:fillRect/>
          </a:stretch>
        </p:blipFill>
        <p:spPr>
          <a:xfrm>
            <a:off x="1300200" y="1352750"/>
            <a:ext cx="641149" cy="641149"/>
          </a:xfrm>
          <a:prstGeom prst="rect">
            <a:avLst/>
          </a:prstGeom>
          <a:noFill/>
          <a:ln>
            <a:noFill/>
          </a:ln>
        </p:spPr>
      </p:pic>
      <p:pic>
        <p:nvPicPr>
          <p:cNvPr id="171" name="Google Shape;171;p20" title="data-structure.png"/>
          <p:cNvPicPr preferRelativeResize="0"/>
          <p:nvPr/>
        </p:nvPicPr>
        <p:blipFill>
          <a:blip r:embed="rId6">
            <a:alphaModFix/>
          </a:blip>
          <a:stretch>
            <a:fillRect/>
          </a:stretch>
        </p:blipFill>
        <p:spPr>
          <a:xfrm>
            <a:off x="3975650" y="1352750"/>
            <a:ext cx="641149" cy="641149"/>
          </a:xfrm>
          <a:prstGeom prst="rect">
            <a:avLst/>
          </a:prstGeom>
          <a:noFill/>
          <a:ln>
            <a:noFill/>
          </a:ln>
        </p:spPr>
      </p:pic>
      <p:sp>
        <p:nvSpPr>
          <p:cNvPr id="172" name="Google Shape;172;p20"/>
          <p:cNvSpPr/>
          <p:nvPr/>
        </p:nvSpPr>
        <p:spPr>
          <a:xfrm>
            <a:off x="348550" y="2512925"/>
            <a:ext cx="2830800" cy="1320900"/>
          </a:xfrm>
          <a:prstGeom prst="round2SameRect">
            <a:avLst>
              <a:gd fmla="val 0" name="adj1"/>
              <a:gd fmla="val 1421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3" name="Google Shape;173;p20"/>
          <p:cNvSpPr/>
          <p:nvPr/>
        </p:nvSpPr>
        <p:spPr>
          <a:xfrm>
            <a:off x="348525" y="2296025"/>
            <a:ext cx="2830800" cy="400200"/>
          </a:xfrm>
          <a:prstGeom prst="roundRect">
            <a:avLst>
              <a:gd fmla="val 50000" name="adj"/>
            </a:avLst>
          </a:prstGeom>
          <a:solidFill>
            <a:srgbClr val="1D2E4E"/>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174" name="Google Shape;174;p20"/>
          <p:cNvSpPr txBox="1"/>
          <p:nvPr>
            <p:ph idx="4294967295" type="subTitle"/>
          </p:nvPr>
        </p:nvSpPr>
        <p:spPr>
          <a:xfrm>
            <a:off x="444575" y="2296013"/>
            <a:ext cx="2834700" cy="4002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i="1" lang="en-GB" sz="1600">
                <a:solidFill>
                  <a:schemeClr val="lt1"/>
                </a:solidFill>
              </a:rPr>
              <a:t>Source &amp; Scale</a:t>
            </a:r>
            <a:endParaRPr>
              <a:solidFill>
                <a:schemeClr val="lt1"/>
              </a:solidFill>
            </a:endParaRPr>
          </a:p>
        </p:txBody>
      </p:sp>
      <p:sp>
        <p:nvSpPr>
          <p:cNvPr id="175" name="Google Shape;175;p20"/>
          <p:cNvSpPr txBox="1"/>
          <p:nvPr>
            <p:ph idx="4294967295" type="body"/>
          </p:nvPr>
        </p:nvSpPr>
        <p:spPr>
          <a:xfrm>
            <a:off x="348525" y="2737248"/>
            <a:ext cx="2834700" cy="722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Char char="●"/>
            </a:pPr>
            <a:r>
              <a:rPr lang="en-GB" sz="1000">
                <a:solidFill>
                  <a:srgbClr val="666666"/>
                </a:solidFill>
              </a:rPr>
              <a:t>Kantar France 2023</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4,001 Respondents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9 consumer segments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Rich qualitative + quantitative data</a:t>
            </a:r>
            <a:endParaRPr sz="1000"/>
          </a:p>
        </p:txBody>
      </p:sp>
      <p:sp>
        <p:nvSpPr>
          <p:cNvPr id="176" name="Google Shape;176;p20"/>
          <p:cNvSpPr/>
          <p:nvPr/>
        </p:nvSpPr>
        <p:spPr>
          <a:xfrm>
            <a:off x="3249300" y="2512925"/>
            <a:ext cx="2830800" cy="1320900"/>
          </a:xfrm>
          <a:prstGeom prst="round2SameRect">
            <a:avLst>
              <a:gd fmla="val 0" name="adj1"/>
              <a:gd fmla="val 1421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7" name="Google Shape;177;p20"/>
          <p:cNvSpPr/>
          <p:nvPr/>
        </p:nvSpPr>
        <p:spPr>
          <a:xfrm>
            <a:off x="3249275" y="2296025"/>
            <a:ext cx="2830800" cy="400200"/>
          </a:xfrm>
          <a:prstGeom prst="roundRect">
            <a:avLst>
              <a:gd fmla="val 50000" name="adj"/>
            </a:avLst>
          </a:prstGeom>
          <a:solidFill>
            <a:srgbClr val="1D2E4E"/>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178" name="Google Shape;178;p20"/>
          <p:cNvSpPr txBox="1"/>
          <p:nvPr>
            <p:ph idx="4294967295" type="subTitle"/>
          </p:nvPr>
        </p:nvSpPr>
        <p:spPr>
          <a:xfrm>
            <a:off x="3345325" y="2296013"/>
            <a:ext cx="2834700" cy="4002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i="1" lang="en-GB" sz="1600">
                <a:solidFill>
                  <a:schemeClr val="lt1"/>
                </a:solidFill>
              </a:rPr>
              <a:t>Data Structure</a:t>
            </a:r>
            <a:endParaRPr>
              <a:solidFill>
                <a:schemeClr val="lt1"/>
              </a:solidFill>
            </a:endParaRPr>
          </a:p>
        </p:txBody>
      </p:sp>
      <p:sp>
        <p:nvSpPr>
          <p:cNvPr id="179" name="Google Shape;179;p20"/>
          <p:cNvSpPr txBox="1"/>
          <p:nvPr>
            <p:ph idx="4294967295" type="body"/>
          </p:nvPr>
        </p:nvSpPr>
        <p:spPr>
          <a:xfrm>
            <a:off x="3249275" y="2737250"/>
            <a:ext cx="2930700" cy="722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Char char="●"/>
            </a:pPr>
            <a:r>
              <a:rPr lang="en-GB" sz="1000">
                <a:solidFill>
                  <a:srgbClr val="666666"/>
                </a:solidFill>
              </a:rPr>
              <a:t>Multi-modal composition </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Inconsistent layouts across segments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Mixed granularity</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No unified or machine-readable format</a:t>
            </a:r>
            <a:endParaRPr sz="1000">
              <a:solidFill>
                <a:srgbClr val="666666"/>
              </a:solidFill>
            </a:endParaRPr>
          </a:p>
        </p:txBody>
      </p:sp>
      <p:sp>
        <p:nvSpPr>
          <p:cNvPr id="180" name="Google Shape;180;p20"/>
          <p:cNvSpPr/>
          <p:nvPr/>
        </p:nvSpPr>
        <p:spPr>
          <a:xfrm>
            <a:off x="6146200" y="2512925"/>
            <a:ext cx="2830800" cy="1320900"/>
          </a:xfrm>
          <a:prstGeom prst="round2SameRect">
            <a:avLst>
              <a:gd fmla="val 0" name="adj1"/>
              <a:gd fmla="val 14216"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1" name="Google Shape;181;p20"/>
          <p:cNvSpPr/>
          <p:nvPr/>
        </p:nvSpPr>
        <p:spPr>
          <a:xfrm>
            <a:off x="6146175" y="2296025"/>
            <a:ext cx="2830800" cy="400200"/>
          </a:xfrm>
          <a:prstGeom prst="roundRect">
            <a:avLst>
              <a:gd fmla="val 50000" name="adj"/>
            </a:avLst>
          </a:prstGeom>
          <a:solidFill>
            <a:srgbClr val="1D2E4E"/>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182" name="Google Shape;182;p20"/>
          <p:cNvSpPr txBox="1"/>
          <p:nvPr>
            <p:ph idx="4294967295" type="subTitle"/>
          </p:nvPr>
        </p:nvSpPr>
        <p:spPr>
          <a:xfrm>
            <a:off x="6242225" y="2296013"/>
            <a:ext cx="2834700" cy="4002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i="1" lang="en-GB" sz="1600">
                <a:solidFill>
                  <a:schemeClr val="lt1"/>
                </a:solidFill>
              </a:rPr>
              <a:t>Key Dimensions</a:t>
            </a:r>
            <a:endParaRPr>
              <a:solidFill>
                <a:schemeClr val="lt1"/>
              </a:solidFill>
            </a:endParaRPr>
          </a:p>
        </p:txBody>
      </p:sp>
      <p:sp>
        <p:nvSpPr>
          <p:cNvPr id="183" name="Google Shape;183;p20"/>
          <p:cNvSpPr txBox="1"/>
          <p:nvPr>
            <p:ph idx="4294967295" type="body"/>
          </p:nvPr>
        </p:nvSpPr>
        <p:spPr>
          <a:xfrm>
            <a:off x="6146175" y="2644400"/>
            <a:ext cx="2930700" cy="907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Char char="●"/>
            </a:pPr>
            <a:r>
              <a:rPr lang="en-GB" sz="1000">
                <a:solidFill>
                  <a:srgbClr val="666666"/>
                </a:solidFill>
              </a:rPr>
              <a:t>Demographics </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Psychographics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Coffee attitudes </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Consumption behaviours</a:t>
            </a:r>
            <a:endParaRPr sz="1000">
              <a:solidFill>
                <a:srgbClr val="666666"/>
              </a:solidFill>
            </a:endParaRPr>
          </a:p>
          <a:p>
            <a:pPr indent="-292100" lvl="0" marL="457200" rtl="0" algn="l">
              <a:spcBef>
                <a:spcPts val="0"/>
              </a:spcBef>
              <a:spcAft>
                <a:spcPts val="0"/>
              </a:spcAft>
              <a:buClr>
                <a:srgbClr val="666666"/>
              </a:buClr>
              <a:buSzPts val="1000"/>
              <a:buChar char="●"/>
            </a:pPr>
            <a:r>
              <a:rPr lang="en-GB" sz="1000">
                <a:solidFill>
                  <a:srgbClr val="666666"/>
                </a:solidFill>
              </a:rPr>
              <a:t>Brand perception &amp; sustainability attitudes</a:t>
            </a:r>
            <a:endParaRPr sz="10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295775" y="212975"/>
            <a:ext cx="345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rgbClr val="1D2E4E"/>
                </a:solidFill>
              </a:rPr>
              <a:t>Functional Diagram</a:t>
            </a:r>
            <a:endParaRPr b="1" sz="2500">
              <a:solidFill>
                <a:srgbClr val="1D2E4E"/>
              </a:solidFill>
            </a:endParaRPr>
          </a:p>
          <a:p>
            <a:pPr indent="0" lvl="0" marL="0" rtl="0" algn="l">
              <a:spcBef>
                <a:spcPts val="0"/>
              </a:spcBef>
              <a:spcAft>
                <a:spcPts val="0"/>
              </a:spcAft>
              <a:buNone/>
            </a:pPr>
            <a:r>
              <a:t/>
            </a:r>
            <a:endParaRPr b="1" sz="2500">
              <a:solidFill>
                <a:srgbClr val="1D2E4E"/>
              </a:solidFill>
            </a:endParaRPr>
          </a:p>
        </p:txBody>
      </p:sp>
      <p:sp>
        <p:nvSpPr>
          <p:cNvPr id="189" name="Google Shape;189;p21"/>
          <p:cNvSpPr/>
          <p:nvPr/>
        </p:nvSpPr>
        <p:spPr>
          <a:xfrm>
            <a:off x="0" y="4770125"/>
            <a:ext cx="9144000" cy="373500"/>
          </a:xfrm>
          <a:prstGeom prst="rect">
            <a:avLst/>
          </a:prstGeom>
          <a:solidFill>
            <a:srgbClr val="1D2E4E"/>
          </a:solidFill>
          <a:ln cap="flat" cmpd="sng" w="9525">
            <a:solidFill>
              <a:srgbClr val="1D2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1"/>
          <p:cNvSpPr/>
          <p:nvPr/>
        </p:nvSpPr>
        <p:spPr>
          <a:xfrm>
            <a:off x="909638" y="1882524"/>
            <a:ext cx="1009800" cy="647100"/>
          </a:xfrm>
          <a:prstGeom prst="parallelogram">
            <a:avLst>
              <a:gd fmla="val 25000"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Query</a:t>
            </a:r>
            <a:endParaRPr b="1" sz="945"/>
          </a:p>
        </p:txBody>
      </p:sp>
      <p:sp>
        <p:nvSpPr>
          <p:cNvPr id="191" name="Google Shape;191;p21"/>
          <p:cNvSpPr/>
          <p:nvPr/>
        </p:nvSpPr>
        <p:spPr>
          <a:xfrm>
            <a:off x="2489539" y="1882512"/>
            <a:ext cx="1155000" cy="647100"/>
          </a:xfrm>
          <a:prstGeom prst="roundRect">
            <a:avLst>
              <a:gd fmla="val 16667" name="adj"/>
            </a:avLst>
          </a:prstGeom>
          <a:solidFill>
            <a:srgbClr val="C9DAF8"/>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Orchestrator</a:t>
            </a:r>
            <a:endParaRPr b="1" sz="945"/>
          </a:p>
        </p:txBody>
      </p:sp>
      <p:sp>
        <p:nvSpPr>
          <p:cNvPr id="192" name="Google Shape;192;p21"/>
          <p:cNvSpPr/>
          <p:nvPr/>
        </p:nvSpPr>
        <p:spPr>
          <a:xfrm>
            <a:off x="2489539" y="848900"/>
            <a:ext cx="1155000" cy="5889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Memory</a:t>
            </a:r>
            <a:endParaRPr b="1" sz="945"/>
          </a:p>
        </p:txBody>
      </p:sp>
      <p:sp>
        <p:nvSpPr>
          <p:cNvPr id="193" name="Google Shape;193;p21"/>
          <p:cNvSpPr/>
          <p:nvPr/>
        </p:nvSpPr>
        <p:spPr>
          <a:xfrm>
            <a:off x="4214695" y="1882524"/>
            <a:ext cx="1155000" cy="6471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Prompt Constructor</a:t>
            </a:r>
            <a:endParaRPr b="1" sz="945"/>
          </a:p>
        </p:txBody>
      </p:sp>
      <p:sp>
        <p:nvSpPr>
          <p:cNvPr id="194" name="Google Shape;194;p21"/>
          <p:cNvSpPr/>
          <p:nvPr/>
        </p:nvSpPr>
        <p:spPr>
          <a:xfrm>
            <a:off x="5822991" y="1882524"/>
            <a:ext cx="1155000" cy="647100"/>
          </a:xfrm>
          <a:prstGeom prst="roundRect">
            <a:avLst>
              <a:gd fmla="val 16667" name="adj"/>
            </a:avLst>
          </a:prstGeom>
          <a:solidFill>
            <a:srgbClr val="C9DAF8"/>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solidFill>
                  <a:schemeClr val="dk1"/>
                </a:solidFill>
              </a:rPr>
              <a:t>LLM</a:t>
            </a:r>
            <a:endParaRPr b="1" sz="945"/>
          </a:p>
        </p:txBody>
      </p:sp>
      <p:sp>
        <p:nvSpPr>
          <p:cNvPr id="195" name="Google Shape;195;p21"/>
          <p:cNvSpPr/>
          <p:nvPr/>
        </p:nvSpPr>
        <p:spPr>
          <a:xfrm>
            <a:off x="7431286" y="1882536"/>
            <a:ext cx="1098600" cy="647100"/>
          </a:xfrm>
          <a:prstGeom prst="parallelogram">
            <a:avLst>
              <a:gd fmla="val 25000"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Response</a:t>
            </a:r>
            <a:endParaRPr b="1" sz="945"/>
          </a:p>
        </p:txBody>
      </p:sp>
      <p:cxnSp>
        <p:nvCxnSpPr>
          <p:cNvPr id="196" name="Google Shape;196;p21"/>
          <p:cNvCxnSpPr>
            <a:stCxn id="190" idx="2"/>
            <a:endCxn id="191" idx="1"/>
          </p:cNvCxnSpPr>
          <p:nvPr/>
        </p:nvCxnSpPr>
        <p:spPr>
          <a:xfrm>
            <a:off x="1838550" y="2206074"/>
            <a:ext cx="651000" cy="0"/>
          </a:xfrm>
          <a:prstGeom prst="straightConnector1">
            <a:avLst/>
          </a:prstGeom>
          <a:noFill/>
          <a:ln cap="flat" cmpd="sng" w="9000">
            <a:solidFill>
              <a:schemeClr val="dk2"/>
            </a:solidFill>
            <a:prstDash val="solid"/>
            <a:round/>
            <a:headEnd len="med" w="med" type="none"/>
            <a:tailEnd len="med" w="med" type="triangle"/>
          </a:ln>
        </p:spPr>
      </p:cxnSp>
      <p:cxnSp>
        <p:nvCxnSpPr>
          <p:cNvPr id="197" name="Google Shape;197;p21"/>
          <p:cNvCxnSpPr>
            <a:stCxn id="191" idx="3"/>
            <a:endCxn id="193" idx="1"/>
          </p:cNvCxnSpPr>
          <p:nvPr/>
        </p:nvCxnSpPr>
        <p:spPr>
          <a:xfrm>
            <a:off x="3644539" y="2206062"/>
            <a:ext cx="570300" cy="0"/>
          </a:xfrm>
          <a:prstGeom prst="straightConnector1">
            <a:avLst/>
          </a:prstGeom>
          <a:noFill/>
          <a:ln cap="flat" cmpd="sng" w="9000">
            <a:solidFill>
              <a:schemeClr val="dk2"/>
            </a:solidFill>
            <a:prstDash val="solid"/>
            <a:round/>
            <a:headEnd len="med" w="med" type="none"/>
            <a:tailEnd len="med" w="med" type="triangle"/>
          </a:ln>
        </p:spPr>
      </p:cxnSp>
      <p:cxnSp>
        <p:nvCxnSpPr>
          <p:cNvPr id="198" name="Google Shape;198;p21"/>
          <p:cNvCxnSpPr>
            <a:stCxn id="193" idx="3"/>
            <a:endCxn id="194" idx="1"/>
          </p:cNvCxnSpPr>
          <p:nvPr/>
        </p:nvCxnSpPr>
        <p:spPr>
          <a:xfrm>
            <a:off x="5369695" y="2206074"/>
            <a:ext cx="453300" cy="0"/>
          </a:xfrm>
          <a:prstGeom prst="straightConnector1">
            <a:avLst/>
          </a:prstGeom>
          <a:noFill/>
          <a:ln cap="flat" cmpd="sng" w="9000">
            <a:solidFill>
              <a:schemeClr val="dk2"/>
            </a:solidFill>
            <a:prstDash val="solid"/>
            <a:round/>
            <a:headEnd len="med" w="med" type="none"/>
            <a:tailEnd len="med" w="med" type="triangle"/>
          </a:ln>
        </p:spPr>
      </p:cxnSp>
      <p:cxnSp>
        <p:nvCxnSpPr>
          <p:cNvPr id="199" name="Google Shape;199;p21"/>
          <p:cNvCxnSpPr>
            <a:stCxn id="194" idx="3"/>
            <a:endCxn id="195" idx="5"/>
          </p:cNvCxnSpPr>
          <p:nvPr/>
        </p:nvCxnSpPr>
        <p:spPr>
          <a:xfrm>
            <a:off x="6977991" y="2206074"/>
            <a:ext cx="534300" cy="0"/>
          </a:xfrm>
          <a:prstGeom prst="straightConnector1">
            <a:avLst/>
          </a:prstGeom>
          <a:noFill/>
          <a:ln cap="flat" cmpd="sng" w="9000">
            <a:solidFill>
              <a:schemeClr val="dk2"/>
            </a:solidFill>
            <a:prstDash val="solid"/>
            <a:round/>
            <a:headEnd len="med" w="med" type="none"/>
            <a:tailEnd len="med" w="med" type="triangle"/>
          </a:ln>
        </p:spPr>
      </p:cxnSp>
      <p:cxnSp>
        <p:nvCxnSpPr>
          <p:cNvPr id="200" name="Google Shape;200;p21"/>
          <p:cNvCxnSpPr>
            <a:stCxn id="192" idx="2"/>
            <a:endCxn id="191" idx="0"/>
          </p:cNvCxnSpPr>
          <p:nvPr/>
        </p:nvCxnSpPr>
        <p:spPr>
          <a:xfrm>
            <a:off x="3067039" y="1437800"/>
            <a:ext cx="0" cy="444600"/>
          </a:xfrm>
          <a:prstGeom prst="straightConnector1">
            <a:avLst/>
          </a:prstGeom>
          <a:noFill/>
          <a:ln cap="flat" cmpd="sng" w="9000">
            <a:solidFill>
              <a:schemeClr val="dk2"/>
            </a:solidFill>
            <a:prstDash val="solid"/>
            <a:round/>
            <a:headEnd len="med" w="med" type="triangle"/>
            <a:tailEnd len="med" w="med" type="triangle"/>
          </a:ln>
        </p:spPr>
      </p:cxnSp>
      <p:cxnSp>
        <p:nvCxnSpPr>
          <p:cNvPr id="201" name="Google Shape;201;p21"/>
          <p:cNvCxnSpPr>
            <a:stCxn id="195" idx="1"/>
            <a:endCxn id="192" idx="3"/>
          </p:cNvCxnSpPr>
          <p:nvPr/>
        </p:nvCxnSpPr>
        <p:spPr>
          <a:xfrm flipH="1" rot="5400000">
            <a:off x="5483423" y="-695514"/>
            <a:ext cx="739200" cy="4416900"/>
          </a:xfrm>
          <a:prstGeom prst="bentConnector2">
            <a:avLst/>
          </a:prstGeom>
          <a:noFill/>
          <a:ln cap="flat" cmpd="sng" w="9000">
            <a:solidFill>
              <a:schemeClr val="dk2"/>
            </a:solidFill>
            <a:prstDash val="dash"/>
            <a:round/>
            <a:headEnd len="med" w="med" type="none"/>
            <a:tailEnd len="med" w="med" type="triangle"/>
          </a:ln>
        </p:spPr>
      </p:cxnSp>
      <p:sp>
        <p:nvSpPr>
          <p:cNvPr id="202" name="Google Shape;202;p21"/>
          <p:cNvSpPr/>
          <p:nvPr/>
        </p:nvSpPr>
        <p:spPr>
          <a:xfrm>
            <a:off x="729075" y="3796341"/>
            <a:ext cx="1009692" cy="588924"/>
          </a:xfrm>
          <a:prstGeom prst="flowChartMultidocument">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Dataset</a:t>
            </a:r>
            <a:endParaRPr b="1" sz="945"/>
          </a:p>
        </p:txBody>
      </p:sp>
      <p:pic>
        <p:nvPicPr>
          <p:cNvPr id="203" name="Google Shape;203;p21" title="pdf-file-format (1).png"/>
          <p:cNvPicPr preferRelativeResize="0"/>
          <p:nvPr/>
        </p:nvPicPr>
        <p:blipFill>
          <a:blip r:embed="rId3">
            <a:alphaModFix/>
          </a:blip>
          <a:stretch>
            <a:fillRect/>
          </a:stretch>
        </p:blipFill>
        <p:spPr>
          <a:xfrm>
            <a:off x="1504206" y="3793358"/>
            <a:ext cx="228046" cy="218248"/>
          </a:xfrm>
          <a:prstGeom prst="rect">
            <a:avLst/>
          </a:prstGeom>
          <a:noFill/>
          <a:ln>
            <a:noFill/>
          </a:ln>
        </p:spPr>
      </p:pic>
      <p:pic>
        <p:nvPicPr>
          <p:cNvPr id="204" name="Google Shape;204;p21" title="work-process.png"/>
          <p:cNvPicPr preferRelativeResize="0"/>
          <p:nvPr/>
        </p:nvPicPr>
        <p:blipFill>
          <a:blip r:embed="rId4">
            <a:alphaModFix/>
          </a:blip>
          <a:stretch>
            <a:fillRect/>
          </a:stretch>
        </p:blipFill>
        <p:spPr>
          <a:xfrm>
            <a:off x="3479463" y="1834756"/>
            <a:ext cx="228046" cy="228046"/>
          </a:xfrm>
          <a:prstGeom prst="rect">
            <a:avLst/>
          </a:prstGeom>
          <a:noFill/>
          <a:ln>
            <a:noFill/>
          </a:ln>
        </p:spPr>
      </p:pic>
      <p:pic>
        <p:nvPicPr>
          <p:cNvPr id="205" name="Google Shape;205;p21" title="creativity.png"/>
          <p:cNvPicPr preferRelativeResize="0"/>
          <p:nvPr/>
        </p:nvPicPr>
        <p:blipFill>
          <a:blip r:embed="rId5">
            <a:alphaModFix/>
          </a:blip>
          <a:stretch>
            <a:fillRect/>
          </a:stretch>
        </p:blipFill>
        <p:spPr>
          <a:xfrm>
            <a:off x="6854358" y="1834756"/>
            <a:ext cx="228046" cy="228046"/>
          </a:xfrm>
          <a:prstGeom prst="rect">
            <a:avLst/>
          </a:prstGeom>
          <a:noFill/>
          <a:ln>
            <a:noFill/>
          </a:ln>
        </p:spPr>
      </p:pic>
      <p:cxnSp>
        <p:nvCxnSpPr>
          <p:cNvPr id="206" name="Google Shape;206;p21"/>
          <p:cNvCxnSpPr/>
          <p:nvPr/>
        </p:nvCxnSpPr>
        <p:spPr>
          <a:xfrm>
            <a:off x="404825" y="3032125"/>
            <a:ext cx="8257200" cy="2700"/>
          </a:xfrm>
          <a:prstGeom prst="straightConnector1">
            <a:avLst/>
          </a:prstGeom>
          <a:noFill/>
          <a:ln cap="flat" cmpd="sng" w="9000">
            <a:solidFill>
              <a:schemeClr val="dk2"/>
            </a:solidFill>
            <a:prstDash val="dot"/>
            <a:round/>
            <a:headEnd len="med" w="med" type="none"/>
            <a:tailEnd len="med" w="med" type="none"/>
          </a:ln>
          <a:effectLst>
            <a:outerShdw blurRad="54045" rotWithShape="0" algn="bl" dir="5400000" dist="18015">
              <a:srgbClr val="000000">
                <a:alpha val="50000"/>
              </a:srgbClr>
            </a:outerShdw>
          </a:effectLst>
        </p:spPr>
      </p:cxnSp>
      <p:sp>
        <p:nvSpPr>
          <p:cNvPr id="207" name="Google Shape;207;p21"/>
          <p:cNvSpPr txBox="1"/>
          <p:nvPr/>
        </p:nvSpPr>
        <p:spPr>
          <a:xfrm>
            <a:off x="373050" y="2628037"/>
            <a:ext cx="932700" cy="305700"/>
          </a:xfrm>
          <a:prstGeom prst="rect">
            <a:avLst/>
          </a:prstGeom>
          <a:noFill/>
          <a:ln>
            <a:noFill/>
          </a:ln>
        </p:spPr>
        <p:txBody>
          <a:bodyPr anchorCtr="0" anchor="t" bIns="86450" lIns="86450" spcFirstLastPara="1" rIns="86450" wrap="square" tIns="86450">
            <a:spAutoFit/>
          </a:bodyPr>
          <a:lstStyle/>
          <a:p>
            <a:pPr indent="0" lvl="0" marL="0" rtl="0" algn="l">
              <a:spcBef>
                <a:spcPts val="0"/>
              </a:spcBef>
              <a:spcAft>
                <a:spcPts val="0"/>
              </a:spcAft>
              <a:buNone/>
            </a:pPr>
            <a:r>
              <a:rPr lang="en-GB" sz="851">
                <a:solidFill>
                  <a:srgbClr val="999999"/>
                </a:solidFill>
              </a:rPr>
              <a:t>Online Process</a:t>
            </a:r>
            <a:endParaRPr sz="851">
              <a:solidFill>
                <a:srgbClr val="999999"/>
              </a:solidFill>
            </a:endParaRPr>
          </a:p>
        </p:txBody>
      </p:sp>
      <p:sp>
        <p:nvSpPr>
          <p:cNvPr id="208" name="Google Shape;208;p21"/>
          <p:cNvSpPr txBox="1"/>
          <p:nvPr/>
        </p:nvSpPr>
        <p:spPr>
          <a:xfrm>
            <a:off x="373050" y="3133235"/>
            <a:ext cx="932700" cy="305700"/>
          </a:xfrm>
          <a:prstGeom prst="rect">
            <a:avLst/>
          </a:prstGeom>
          <a:noFill/>
          <a:ln>
            <a:noFill/>
          </a:ln>
        </p:spPr>
        <p:txBody>
          <a:bodyPr anchorCtr="0" anchor="t" bIns="86450" lIns="86450" spcFirstLastPara="1" rIns="86450" wrap="square" tIns="86450">
            <a:spAutoFit/>
          </a:bodyPr>
          <a:lstStyle/>
          <a:p>
            <a:pPr indent="0" lvl="0" marL="0" rtl="0" algn="l">
              <a:spcBef>
                <a:spcPts val="0"/>
              </a:spcBef>
              <a:spcAft>
                <a:spcPts val="0"/>
              </a:spcAft>
              <a:buNone/>
            </a:pPr>
            <a:r>
              <a:rPr lang="en-GB" sz="851">
                <a:solidFill>
                  <a:srgbClr val="999999"/>
                </a:solidFill>
              </a:rPr>
              <a:t>Data Ingestion</a:t>
            </a:r>
            <a:endParaRPr sz="851">
              <a:solidFill>
                <a:srgbClr val="999999"/>
              </a:solidFill>
            </a:endParaRPr>
          </a:p>
        </p:txBody>
      </p:sp>
      <p:pic>
        <p:nvPicPr>
          <p:cNvPr id="209" name="Google Shape;209;p21"/>
          <p:cNvPicPr preferRelativeResize="0"/>
          <p:nvPr/>
        </p:nvPicPr>
        <p:blipFill>
          <a:blip r:embed="rId6">
            <a:alphaModFix/>
          </a:blip>
          <a:stretch>
            <a:fillRect/>
          </a:stretch>
        </p:blipFill>
        <p:spPr>
          <a:xfrm>
            <a:off x="7533400" y="86602"/>
            <a:ext cx="1456650" cy="641150"/>
          </a:xfrm>
          <a:prstGeom prst="rect">
            <a:avLst/>
          </a:prstGeom>
          <a:noFill/>
          <a:ln>
            <a:noFill/>
          </a:ln>
        </p:spPr>
      </p:pic>
      <p:sp>
        <p:nvSpPr>
          <p:cNvPr id="210" name="Google Shape;210;p21"/>
          <p:cNvSpPr/>
          <p:nvPr/>
        </p:nvSpPr>
        <p:spPr>
          <a:xfrm>
            <a:off x="2562148" y="3229398"/>
            <a:ext cx="1009800" cy="4446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RAG</a:t>
            </a:r>
            <a:endParaRPr b="1" sz="945"/>
          </a:p>
        </p:txBody>
      </p:sp>
      <p:cxnSp>
        <p:nvCxnSpPr>
          <p:cNvPr id="211" name="Google Shape;211;p21"/>
          <p:cNvCxnSpPr>
            <a:stCxn id="202" idx="3"/>
            <a:endCxn id="210" idx="1"/>
          </p:cNvCxnSpPr>
          <p:nvPr/>
        </p:nvCxnSpPr>
        <p:spPr>
          <a:xfrm flipH="1" rot="10800000">
            <a:off x="1738767" y="3451803"/>
            <a:ext cx="823500" cy="639000"/>
          </a:xfrm>
          <a:prstGeom prst="bentConnector3">
            <a:avLst>
              <a:gd fmla="val 49993" name="adj1"/>
            </a:avLst>
          </a:prstGeom>
          <a:noFill/>
          <a:ln cap="flat" cmpd="sng" w="9000">
            <a:solidFill>
              <a:schemeClr val="dk2"/>
            </a:solidFill>
            <a:prstDash val="solid"/>
            <a:round/>
            <a:headEnd len="med" w="med" type="none"/>
            <a:tailEnd len="med" w="med" type="triangle"/>
          </a:ln>
        </p:spPr>
      </p:cxnSp>
      <p:cxnSp>
        <p:nvCxnSpPr>
          <p:cNvPr id="212" name="Google Shape;212;p21"/>
          <p:cNvCxnSpPr>
            <a:stCxn id="202" idx="3"/>
            <a:endCxn id="213" idx="1"/>
          </p:cNvCxnSpPr>
          <p:nvPr/>
        </p:nvCxnSpPr>
        <p:spPr>
          <a:xfrm>
            <a:off x="1738767" y="4090803"/>
            <a:ext cx="2548500" cy="600"/>
          </a:xfrm>
          <a:prstGeom prst="bentConnector3">
            <a:avLst>
              <a:gd fmla="val 50001" name="adj1"/>
            </a:avLst>
          </a:prstGeom>
          <a:noFill/>
          <a:ln cap="flat" cmpd="sng" w="9000">
            <a:solidFill>
              <a:schemeClr val="dk2"/>
            </a:solidFill>
            <a:prstDash val="solid"/>
            <a:round/>
            <a:headEnd len="med" w="med" type="none"/>
            <a:tailEnd len="med" w="med" type="triangle"/>
          </a:ln>
        </p:spPr>
      </p:cxnSp>
      <p:sp>
        <p:nvSpPr>
          <p:cNvPr id="214" name="Google Shape;214;p21"/>
          <p:cNvSpPr txBox="1"/>
          <p:nvPr/>
        </p:nvSpPr>
        <p:spPr>
          <a:xfrm>
            <a:off x="1504188" y="3257238"/>
            <a:ext cx="762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900">
                <a:solidFill>
                  <a:schemeClr val="dk1"/>
                </a:solidFill>
              </a:rPr>
              <a:t>Fact and indicator extraction</a:t>
            </a:r>
            <a:endParaRPr i="1" sz="900">
              <a:solidFill>
                <a:schemeClr val="dk1"/>
              </a:solidFill>
            </a:endParaRPr>
          </a:p>
        </p:txBody>
      </p:sp>
      <p:sp>
        <p:nvSpPr>
          <p:cNvPr id="215" name="Google Shape;215;p21"/>
          <p:cNvSpPr txBox="1"/>
          <p:nvPr/>
        </p:nvSpPr>
        <p:spPr>
          <a:xfrm>
            <a:off x="2288350" y="4138413"/>
            <a:ext cx="1784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900">
                <a:solidFill>
                  <a:schemeClr val="dk1"/>
                </a:solidFill>
              </a:rPr>
              <a:t>Persona</a:t>
            </a:r>
            <a:r>
              <a:rPr i="1" lang="en-GB" sz="900">
                <a:solidFill>
                  <a:schemeClr val="dk1"/>
                </a:solidFill>
              </a:rPr>
              <a:t> traits extraction</a:t>
            </a:r>
            <a:endParaRPr i="1" sz="900">
              <a:solidFill>
                <a:schemeClr val="dk1"/>
              </a:solidFill>
            </a:endParaRPr>
          </a:p>
        </p:txBody>
      </p:sp>
      <p:cxnSp>
        <p:nvCxnSpPr>
          <p:cNvPr id="216" name="Google Shape;216;p21"/>
          <p:cNvCxnSpPr>
            <a:stCxn id="191" idx="2"/>
            <a:endCxn id="210" idx="0"/>
          </p:cNvCxnSpPr>
          <p:nvPr/>
        </p:nvCxnSpPr>
        <p:spPr>
          <a:xfrm flipH="1" rot="-5400000">
            <a:off x="2717389" y="2879262"/>
            <a:ext cx="699900" cy="600"/>
          </a:xfrm>
          <a:prstGeom prst="bentConnector3">
            <a:avLst>
              <a:gd fmla="val 49992" name="adj1"/>
            </a:avLst>
          </a:prstGeom>
          <a:noFill/>
          <a:ln cap="flat" cmpd="sng" w="9000">
            <a:solidFill>
              <a:schemeClr val="dk2"/>
            </a:solidFill>
            <a:prstDash val="solid"/>
            <a:round/>
            <a:headEnd len="med" w="med" type="triangle"/>
            <a:tailEnd len="med" w="med" type="triangle"/>
          </a:ln>
        </p:spPr>
      </p:cxnSp>
      <p:sp>
        <p:nvSpPr>
          <p:cNvPr id="213" name="Google Shape;213;p21"/>
          <p:cNvSpPr/>
          <p:nvPr/>
        </p:nvSpPr>
        <p:spPr>
          <a:xfrm>
            <a:off x="4287298" y="3868810"/>
            <a:ext cx="1009800" cy="444600"/>
          </a:xfrm>
          <a:prstGeom prst="roundRect">
            <a:avLst>
              <a:gd fmla="val 16667" name="adj"/>
            </a:avLst>
          </a:prstGeom>
          <a:solidFill>
            <a:schemeClr val="lt1"/>
          </a:solidFill>
          <a:ln cap="flat" cmpd="sng" w="9000">
            <a:solidFill>
              <a:schemeClr val="dk2"/>
            </a:solidFill>
            <a:prstDash val="solid"/>
            <a:round/>
            <a:headEnd len="sm" w="sm" type="none"/>
            <a:tailEnd len="sm" w="sm" type="none"/>
          </a:ln>
        </p:spPr>
        <p:txBody>
          <a:bodyPr anchorCtr="0" anchor="ctr" bIns="86450" lIns="86450" spcFirstLastPara="1" rIns="86450" wrap="square" tIns="86450">
            <a:noAutofit/>
          </a:bodyPr>
          <a:lstStyle/>
          <a:p>
            <a:pPr indent="0" lvl="0" marL="0" rtl="0" algn="ctr">
              <a:spcBef>
                <a:spcPts val="0"/>
              </a:spcBef>
              <a:spcAft>
                <a:spcPts val="0"/>
              </a:spcAft>
              <a:buNone/>
            </a:pPr>
            <a:r>
              <a:rPr b="1" lang="en-GB" sz="945"/>
              <a:t>Persona Registry</a:t>
            </a:r>
            <a:endParaRPr b="1" sz="945"/>
          </a:p>
        </p:txBody>
      </p:sp>
      <p:cxnSp>
        <p:nvCxnSpPr>
          <p:cNvPr id="217" name="Google Shape;217;p21"/>
          <p:cNvCxnSpPr>
            <a:stCxn id="213" idx="0"/>
            <a:endCxn id="193" idx="2"/>
          </p:cNvCxnSpPr>
          <p:nvPr/>
        </p:nvCxnSpPr>
        <p:spPr>
          <a:xfrm rot="-5400000">
            <a:off x="4122898" y="3198910"/>
            <a:ext cx="1339200" cy="600"/>
          </a:xfrm>
          <a:prstGeom prst="bentConnector3">
            <a:avLst>
              <a:gd fmla="val 49999" name="adj1"/>
            </a:avLst>
          </a:prstGeom>
          <a:noFill/>
          <a:ln cap="flat" cmpd="sng" w="9000">
            <a:solidFill>
              <a:schemeClr val="dk2"/>
            </a:solidFill>
            <a:prstDash val="solid"/>
            <a:round/>
            <a:headEnd len="med" w="med" type="none"/>
            <a:tailEnd len="med" w="med" type="triangle"/>
          </a:ln>
        </p:spPr>
      </p:cxnSp>
      <p:sp>
        <p:nvSpPr>
          <p:cNvPr id="218" name="Google Shape;218;p21"/>
          <p:cNvSpPr txBox="1"/>
          <p:nvPr/>
        </p:nvSpPr>
        <p:spPr>
          <a:xfrm>
            <a:off x="176250" y="4770125"/>
            <a:ext cx="6102300" cy="373500"/>
          </a:xfrm>
          <a:prstGeom prst="rect">
            <a:avLst/>
          </a:prstGeom>
          <a:noFill/>
          <a:ln>
            <a:noFill/>
          </a:ln>
        </p:spPr>
        <p:txBody>
          <a:bodyPr anchorCtr="0" anchor="ctr" bIns="91425" lIns="91425" spcFirstLastPara="1" rIns="91425" wrap="square" tIns="91425">
            <a:normAutofit/>
          </a:bodyPr>
          <a:lstStyle/>
          <a:p>
            <a:pPr indent="0" lvl="0" marL="0" rtl="0" algn="l">
              <a:lnSpc>
                <a:spcPct val="50000"/>
              </a:lnSpc>
              <a:spcBef>
                <a:spcPts val="500"/>
              </a:spcBef>
              <a:spcAft>
                <a:spcPts val="0"/>
              </a:spcAft>
              <a:buNone/>
            </a:pPr>
            <a:r>
              <a:rPr lang="en-GB" sz="800">
                <a:solidFill>
                  <a:srgbClr val="EFEFEF"/>
                </a:solidFill>
              </a:rPr>
              <a:t>Fact data: all data (including segments characteristics, market data)</a:t>
            </a:r>
            <a:endParaRPr sz="800">
              <a:solidFill>
                <a:srgbClr val="EFEFEF"/>
              </a:solidFill>
            </a:endParaRPr>
          </a:p>
          <a:p>
            <a:pPr indent="0" lvl="0" marL="0" rtl="0" algn="l">
              <a:lnSpc>
                <a:spcPct val="50000"/>
              </a:lnSpc>
              <a:spcBef>
                <a:spcPts val="500"/>
              </a:spcBef>
              <a:spcAft>
                <a:spcPts val="500"/>
              </a:spcAft>
              <a:buNone/>
            </a:pPr>
            <a:r>
              <a:rPr lang="en-GB" sz="800">
                <a:solidFill>
                  <a:srgbClr val="EFEFEF"/>
                </a:solidFill>
              </a:rPr>
              <a:t>Persona </a:t>
            </a:r>
            <a:r>
              <a:rPr lang="en-GB" sz="800">
                <a:solidFill>
                  <a:srgbClr val="EFEFEF"/>
                </a:solidFill>
              </a:rPr>
              <a:t>traits data</a:t>
            </a:r>
            <a:r>
              <a:rPr lang="en-GB" sz="800">
                <a:solidFill>
                  <a:srgbClr val="EFEFEF"/>
                </a:solidFill>
              </a:rPr>
              <a:t>: characteristics of the customer segments (like tone, style, values, preferences)</a:t>
            </a:r>
            <a:endParaRPr sz="8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